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0" r:id="rId4"/>
    <p:sldMasterId id="2147483693" r:id="rId5"/>
  </p:sldMasterIdLst>
  <p:notesMasterIdLst>
    <p:notesMasterId r:id="rId12"/>
  </p:notesMasterIdLst>
  <p:handoutMasterIdLst>
    <p:handoutMasterId r:id="rId68"/>
  </p:handoutMasterIdLst>
  <p:sldIdLst>
    <p:sldId id="256" r:id="rId6"/>
    <p:sldId id="261" r:id="rId7"/>
    <p:sldId id="281" r:id="rId8"/>
    <p:sldId id="317" r:id="rId9"/>
    <p:sldId id="457" r:id="rId10"/>
    <p:sldId id="568" r:id="rId11"/>
    <p:sldId id="572" r:id="rId13"/>
    <p:sldId id="574" r:id="rId14"/>
    <p:sldId id="575" r:id="rId15"/>
    <p:sldId id="576" r:id="rId16"/>
    <p:sldId id="324" r:id="rId17"/>
    <p:sldId id="326" r:id="rId18"/>
    <p:sldId id="556" r:id="rId19"/>
    <p:sldId id="558" r:id="rId20"/>
    <p:sldId id="559" r:id="rId21"/>
    <p:sldId id="560" r:id="rId22"/>
    <p:sldId id="562" r:id="rId23"/>
    <p:sldId id="563" r:id="rId24"/>
    <p:sldId id="564" r:id="rId25"/>
    <p:sldId id="360" r:id="rId26"/>
    <p:sldId id="492" r:id="rId27"/>
    <p:sldId id="595" r:id="rId28"/>
    <p:sldId id="479" r:id="rId29"/>
    <p:sldId id="480" r:id="rId30"/>
    <p:sldId id="481" r:id="rId31"/>
    <p:sldId id="482" r:id="rId32"/>
    <p:sldId id="483" r:id="rId33"/>
    <p:sldId id="484" r:id="rId34"/>
    <p:sldId id="487" r:id="rId35"/>
    <p:sldId id="488" r:id="rId36"/>
    <p:sldId id="489" r:id="rId37"/>
    <p:sldId id="490" r:id="rId38"/>
    <p:sldId id="495" r:id="rId39"/>
    <p:sldId id="496" r:id="rId40"/>
    <p:sldId id="581" r:id="rId41"/>
    <p:sldId id="582" r:id="rId42"/>
    <p:sldId id="583" r:id="rId43"/>
    <p:sldId id="584" r:id="rId44"/>
    <p:sldId id="585" r:id="rId45"/>
    <p:sldId id="586" r:id="rId46"/>
    <p:sldId id="587" r:id="rId47"/>
    <p:sldId id="588" r:id="rId48"/>
    <p:sldId id="497" r:id="rId49"/>
    <p:sldId id="499" r:id="rId50"/>
    <p:sldId id="498" r:id="rId51"/>
    <p:sldId id="539" r:id="rId52"/>
    <p:sldId id="540" r:id="rId53"/>
    <p:sldId id="541" r:id="rId54"/>
    <p:sldId id="542" r:id="rId55"/>
    <p:sldId id="543" r:id="rId56"/>
    <p:sldId id="526" r:id="rId57"/>
    <p:sldId id="590" r:id="rId58"/>
    <p:sldId id="591" r:id="rId59"/>
    <p:sldId id="592" r:id="rId60"/>
    <p:sldId id="593" r:id="rId61"/>
    <p:sldId id="594" r:id="rId62"/>
    <p:sldId id="577" r:id="rId63"/>
    <p:sldId id="578" r:id="rId64"/>
    <p:sldId id="579" r:id="rId65"/>
    <p:sldId id="580" r:id="rId66"/>
    <p:sldId id="430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Jinge" initials="JG" lastIdx="2" clrIdx="0"/>
  <p:cmAuthor id="1" name="Admin" initials="A" lastIdx="0" clrIdx="0"/>
  <p:cmAuthor id="3" name="Hongyan" initials="H" lastIdx="1" clrIdx="1"/>
  <p:cmAuthor id="4" name="rose" initials="rose" lastIdx="4" clrIdx="3"/>
  <p:cmAuthor id="5" name="CaiSen" initials="C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5B7198"/>
    <a:srgbClr val="FFFFFF"/>
    <a:srgbClr val="18464D"/>
    <a:srgbClr val="E77A4B"/>
    <a:srgbClr val="FD6E0F"/>
    <a:srgbClr val="9A5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2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2.xml"/><Relationship Id="rId69" Type="http://schemas.openxmlformats.org/officeDocument/2006/relationships/presProps" Target="presProps.xml"/><Relationship Id="rId68" Type="http://schemas.openxmlformats.org/officeDocument/2006/relationships/handoutMaster" Target="handoutMasters/handoutMaster1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E3A63F-8369-4427-B357-9B115C9CE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红框内的内容是什么意思？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E3A63F-8369-4427-B357-9B115C9CE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研学平台的打开方式有两种，第一种，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打开中国知网（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cnki.net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 ，点击中间研究型学习平台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C272-B367-41A5-8460-5A32973724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64216-7571-4F55-B8A0-A9B09CAD06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A63F-8369-4427-B357-9B115C9CED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网络首发介绍图在哪里？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olidFill>
                  <a:srgbClr val="FF0000"/>
                </a:solidFill>
              </a:rPr>
              <a:t>指数检索在哪里？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0" Type="http://schemas.openxmlformats.org/officeDocument/2006/relationships/tags" Target="../tags/tag13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8" Type="http://schemas.openxmlformats.org/officeDocument/2006/relationships/tags" Target="../tags/tag227.xml"/><Relationship Id="rId17" Type="http://schemas.openxmlformats.org/officeDocument/2006/relationships/tags" Target="../tags/tag226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7" Type="http://schemas.openxmlformats.org/officeDocument/2006/relationships/tags" Target="../tags/tag243.xml"/><Relationship Id="rId16" Type="http://schemas.openxmlformats.org/officeDocument/2006/relationships/tags" Target="../tags/tag242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6871" y="-3176"/>
            <a:ext cx="5805130" cy="6861176"/>
          </a:xfrm>
          <a:custGeom>
            <a:avLst/>
            <a:gdLst>
              <a:gd name="connsiteX0" fmla="*/ 5451014 w 5805130"/>
              <a:gd name="connsiteY0" fmla="*/ 0 h 6861176"/>
              <a:gd name="connsiteX1" fmla="*/ 5805130 w 5805130"/>
              <a:gd name="connsiteY1" fmla="*/ 0 h 6861176"/>
              <a:gd name="connsiteX2" fmla="*/ 5805130 w 5805130"/>
              <a:gd name="connsiteY2" fmla="*/ 6861176 h 6861176"/>
              <a:gd name="connsiteX3" fmla="*/ 0 w 5805130"/>
              <a:gd name="connsiteY3" fmla="*/ 6861176 h 6861176"/>
              <a:gd name="connsiteX4" fmla="*/ 0 w 5805130"/>
              <a:gd name="connsiteY4" fmla="*/ 6828820 h 686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5130" h="6861176">
                <a:moveTo>
                  <a:pt x="5451014" y="0"/>
                </a:moveTo>
                <a:lnTo>
                  <a:pt x="5805130" y="0"/>
                </a:lnTo>
                <a:lnTo>
                  <a:pt x="5805130" y="6861176"/>
                </a:lnTo>
                <a:lnTo>
                  <a:pt x="0" y="6861176"/>
                </a:lnTo>
                <a:lnTo>
                  <a:pt x="0" y="6828820"/>
                </a:lnTo>
                <a:close/>
              </a:path>
            </a:pathLst>
          </a:custGeom>
        </p:spPr>
      </p:pic>
      <p:sp>
        <p:nvSpPr>
          <p:cNvPr id="17" name="Freeform 19"/>
          <p:cNvSpPr/>
          <p:nvPr>
            <p:custDataLst>
              <p:tags r:id="rId4"/>
            </p:custDataLst>
          </p:nvPr>
        </p:nvSpPr>
        <p:spPr bwMode="auto">
          <a:xfrm>
            <a:off x="5372912" y="0"/>
            <a:ext cx="6467431" cy="6859588"/>
          </a:xfrm>
          <a:custGeom>
            <a:avLst/>
            <a:gdLst>
              <a:gd name="T0" fmla="*/ 2584 w 3084"/>
              <a:gd name="T1" fmla="*/ 0 h 3271"/>
              <a:gd name="T2" fmla="*/ 0 w 3084"/>
              <a:gd name="T3" fmla="*/ 3271 h 3271"/>
              <a:gd name="T4" fmla="*/ 501 w 3084"/>
              <a:gd name="T5" fmla="*/ 3271 h 3271"/>
              <a:gd name="T6" fmla="*/ 3084 w 3084"/>
              <a:gd name="T7" fmla="*/ 0 h 3271"/>
              <a:gd name="T8" fmla="*/ 2584 w 3084"/>
              <a:gd name="T9" fmla="*/ 0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4" h="3271">
                <a:moveTo>
                  <a:pt x="2584" y="0"/>
                </a:moveTo>
                <a:lnTo>
                  <a:pt x="0" y="3271"/>
                </a:lnTo>
                <a:lnTo>
                  <a:pt x="501" y="3271"/>
                </a:lnTo>
                <a:lnTo>
                  <a:pt x="3084" y="0"/>
                </a:lnTo>
                <a:lnTo>
                  <a:pt x="258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25" name="Freeform 19"/>
          <p:cNvSpPr/>
          <p:nvPr>
            <p:custDataLst>
              <p:tags r:id="rId5"/>
            </p:custDataLst>
          </p:nvPr>
        </p:nvSpPr>
        <p:spPr bwMode="auto">
          <a:xfrm>
            <a:off x="4705383" y="-1588"/>
            <a:ext cx="6467431" cy="6859588"/>
          </a:xfrm>
          <a:custGeom>
            <a:avLst/>
            <a:gdLst>
              <a:gd name="T0" fmla="*/ 2584 w 3084"/>
              <a:gd name="T1" fmla="*/ 0 h 3271"/>
              <a:gd name="T2" fmla="*/ 0 w 3084"/>
              <a:gd name="T3" fmla="*/ 3271 h 3271"/>
              <a:gd name="T4" fmla="*/ 501 w 3084"/>
              <a:gd name="T5" fmla="*/ 3271 h 3271"/>
              <a:gd name="T6" fmla="*/ 3084 w 3084"/>
              <a:gd name="T7" fmla="*/ 0 h 3271"/>
              <a:gd name="T8" fmla="*/ 2584 w 3084"/>
              <a:gd name="T9" fmla="*/ 0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4" h="3271">
                <a:moveTo>
                  <a:pt x="2584" y="0"/>
                </a:moveTo>
                <a:lnTo>
                  <a:pt x="0" y="3271"/>
                </a:lnTo>
                <a:lnTo>
                  <a:pt x="501" y="3271"/>
                </a:lnTo>
                <a:lnTo>
                  <a:pt x="3084" y="0"/>
                </a:lnTo>
                <a:lnTo>
                  <a:pt x="25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26" name="Freeform 20"/>
          <p:cNvSpPr/>
          <p:nvPr>
            <p:custDataLst>
              <p:tags r:id="rId6"/>
            </p:custDataLst>
          </p:nvPr>
        </p:nvSpPr>
        <p:spPr bwMode="auto">
          <a:xfrm>
            <a:off x="3048680" y="3431352"/>
            <a:ext cx="2711540" cy="3426648"/>
          </a:xfrm>
          <a:custGeom>
            <a:avLst/>
            <a:gdLst>
              <a:gd name="T0" fmla="*/ 1293 w 1293"/>
              <a:gd name="T1" fmla="*/ 1634 h 1634"/>
              <a:gd name="T2" fmla="*/ 0 w 1293"/>
              <a:gd name="T3" fmla="*/ 1634 h 1634"/>
              <a:gd name="T4" fmla="*/ 1293 w 1293"/>
              <a:gd name="T5" fmla="*/ 0 h 1634"/>
              <a:gd name="T6" fmla="*/ 1293 w 1293"/>
              <a:gd name="T7" fmla="*/ 1634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3" h="1634">
                <a:moveTo>
                  <a:pt x="1293" y="1634"/>
                </a:moveTo>
                <a:lnTo>
                  <a:pt x="0" y="1634"/>
                </a:lnTo>
                <a:lnTo>
                  <a:pt x="1293" y="0"/>
                </a:lnTo>
                <a:lnTo>
                  <a:pt x="1293" y="16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27" name="Freeform 21"/>
          <p:cNvSpPr/>
          <p:nvPr>
            <p:custDataLst>
              <p:tags r:id="rId7"/>
            </p:custDataLst>
          </p:nvPr>
        </p:nvSpPr>
        <p:spPr bwMode="auto">
          <a:xfrm>
            <a:off x="5760220" y="3431352"/>
            <a:ext cx="2707346" cy="3426648"/>
          </a:xfrm>
          <a:custGeom>
            <a:avLst/>
            <a:gdLst>
              <a:gd name="T0" fmla="*/ 0 w 1291"/>
              <a:gd name="T1" fmla="*/ 0 h 1634"/>
              <a:gd name="T2" fmla="*/ 1291 w 1291"/>
              <a:gd name="T3" fmla="*/ 0 h 1634"/>
              <a:gd name="T4" fmla="*/ 0 w 1291"/>
              <a:gd name="T5" fmla="*/ 1634 h 1634"/>
              <a:gd name="T6" fmla="*/ 0 w 1291"/>
              <a:gd name="T7" fmla="*/ 0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1" h="1634">
                <a:moveTo>
                  <a:pt x="0" y="0"/>
                </a:moveTo>
                <a:lnTo>
                  <a:pt x="1291" y="0"/>
                </a:lnTo>
                <a:lnTo>
                  <a:pt x="0" y="16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 flipV="1">
            <a:off x="473753" y="3203338"/>
            <a:ext cx="5149854" cy="1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0"/>
          <p:cNvSpPr/>
          <p:nvPr>
            <p:custDataLst>
              <p:tags r:id="rId9"/>
            </p:custDataLst>
          </p:nvPr>
        </p:nvSpPr>
        <p:spPr bwMode="auto">
          <a:xfrm>
            <a:off x="-1588" y="-1588"/>
            <a:ext cx="1801813" cy="2263775"/>
          </a:xfrm>
          <a:custGeom>
            <a:avLst/>
            <a:gdLst>
              <a:gd name="T0" fmla="*/ 0 w 1135"/>
              <a:gd name="T1" fmla="*/ 0 h 1426"/>
              <a:gd name="T2" fmla="*/ 1135 w 1135"/>
              <a:gd name="T3" fmla="*/ 0 h 1426"/>
              <a:gd name="T4" fmla="*/ 0 w 1135"/>
              <a:gd name="T5" fmla="*/ 1426 h 1426"/>
              <a:gd name="T6" fmla="*/ 0 w 1135"/>
              <a:gd name="T7" fmla="*/ 0 h 1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5" h="1426">
                <a:moveTo>
                  <a:pt x="0" y="0"/>
                </a:moveTo>
                <a:lnTo>
                  <a:pt x="1135" y="0"/>
                </a:lnTo>
                <a:lnTo>
                  <a:pt x="0" y="1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14" name="Freeform 11"/>
          <p:cNvSpPr/>
          <p:nvPr>
            <p:custDataLst>
              <p:tags r:id="rId10"/>
            </p:custDataLst>
          </p:nvPr>
        </p:nvSpPr>
        <p:spPr bwMode="auto">
          <a:xfrm>
            <a:off x="890588" y="-1588"/>
            <a:ext cx="909638" cy="1141413"/>
          </a:xfrm>
          <a:custGeom>
            <a:avLst/>
            <a:gdLst>
              <a:gd name="T0" fmla="*/ 573 w 573"/>
              <a:gd name="T1" fmla="*/ 719 h 719"/>
              <a:gd name="T2" fmla="*/ 0 w 573"/>
              <a:gd name="T3" fmla="*/ 719 h 719"/>
              <a:gd name="T4" fmla="*/ 573 w 573"/>
              <a:gd name="T5" fmla="*/ 0 h 719"/>
              <a:gd name="T6" fmla="*/ 573 w 573"/>
              <a:gd name="T7" fmla="*/ 719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3" h="719">
                <a:moveTo>
                  <a:pt x="573" y="719"/>
                </a:moveTo>
                <a:lnTo>
                  <a:pt x="0" y="719"/>
                </a:lnTo>
                <a:lnTo>
                  <a:pt x="573" y="0"/>
                </a:lnTo>
                <a:lnTo>
                  <a:pt x="573" y="71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16" name="Freeform 12"/>
          <p:cNvSpPr/>
          <p:nvPr>
            <p:custDataLst>
              <p:tags r:id="rId11"/>
            </p:custDataLst>
          </p:nvPr>
        </p:nvSpPr>
        <p:spPr bwMode="auto">
          <a:xfrm>
            <a:off x="1800225" y="-1588"/>
            <a:ext cx="906463" cy="1141413"/>
          </a:xfrm>
          <a:custGeom>
            <a:avLst/>
            <a:gdLst>
              <a:gd name="T0" fmla="*/ 0 w 571"/>
              <a:gd name="T1" fmla="*/ 0 h 719"/>
              <a:gd name="T2" fmla="*/ 571 w 571"/>
              <a:gd name="T3" fmla="*/ 0 h 719"/>
              <a:gd name="T4" fmla="*/ 0 w 571"/>
              <a:gd name="T5" fmla="*/ 719 h 719"/>
              <a:gd name="T6" fmla="*/ 0 w 571"/>
              <a:gd name="T7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1" h="719">
                <a:moveTo>
                  <a:pt x="0" y="0"/>
                </a:moveTo>
                <a:lnTo>
                  <a:pt x="571" y="0"/>
                </a:lnTo>
                <a:lnTo>
                  <a:pt x="0" y="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36509" y="3266668"/>
            <a:ext cx="5331375" cy="684650"/>
          </a:xfrm>
        </p:spPr>
        <p:txBody>
          <a:bodyPr lIns="90000" tIns="46800" rIns="90000" bIns="468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473754" y="1695418"/>
            <a:ext cx="7406222" cy="1425543"/>
          </a:xfrm>
        </p:spPr>
        <p:txBody>
          <a:bodyPr lIns="90000" tIns="46800" rIns="90000" bIns="0" anchor="b" anchorCtr="0">
            <a:normAutofit/>
          </a:bodyPr>
          <a:lstStyle>
            <a:lvl1pPr algn="l">
              <a:lnSpc>
                <a:spcPct val="90000"/>
              </a:lnSpc>
              <a:defRPr sz="6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-1588" y="-1587"/>
            <a:ext cx="12193588" cy="6861007"/>
            <a:chOff x="-1588" y="-1587"/>
            <a:chExt cx="12193588" cy="6861007"/>
          </a:xfrm>
        </p:grpSpPr>
        <p:sp>
          <p:nvSpPr>
            <p:cNvPr id="26" name="矩形 25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>
              <a:off x="-1588" y="-1587"/>
              <a:ext cx="1498522" cy="1250788"/>
              <a:chOff x="-1588" y="-1587"/>
              <a:chExt cx="1498522" cy="1250788"/>
            </a:xfrm>
          </p:grpSpPr>
          <p:sp>
            <p:nvSpPr>
              <p:cNvPr id="22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7"/>
                <a:ext cx="995543" cy="1250788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任意多边形: 形状 2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742657" y="-1587"/>
                <a:ext cx="502596" cy="316915"/>
              </a:xfrm>
              <a:custGeom>
                <a:avLst/>
                <a:gdLst>
                  <a:gd name="connsiteX0" fmla="*/ 252562 w 502596"/>
                  <a:gd name="connsiteY0" fmla="*/ 0 h 316915"/>
                  <a:gd name="connsiteX1" fmla="*/ 502596 w 502596"/>
                  <a:gd name="connsiteY1" fmla="*/ 0 h 316915"/>
                  <a:gd name="connsiteX2" fmla="*/ 502596 w 502596"/>
                  <a:gd name="connsiteY2" fmla="*/ 316915 h 316915"/>
                  <a:gd name="connsiteX3" fmla="*/ 0 w 502596"/>
                  <a:gd name="connsiteY3" fmla="*/ 316915 h 31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96" h="316915">
                    <a:moveTo>
                      <a:pt x="252562" y="0"/>
                    </a:moveTo>
                    <a:lnTo>
                      <a:pt x="502596" y="0"/>
                    </a:lnTo>
                    <a:lnTo>
                      <a:pt x="502596" y="316915"/>
                    </a:lnTo>
                    <a:lnTo>
                      <a:pt x="0" y="31691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任意多边形: 形状 2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245253" y="-1587"/>
                <a:ext cx="251681" cy="316915"/>
              </a:xfrm>
              <a:custGeom>
                <a:avLst/>
                <a:gdLst>
                  <a:gd name="connsiteX0" fmla="*/ 0 w 251681"/>
                  <a:gd name="connsiteY0" fmla="*/ 0 h 316915"/>
                  <a:gd name="connsiteX1" fmla="*/ 251681 w 251681"/>
                  <a:gd name="connsiteY1" fmla="*/ 0 h 316915"/>
                  <a:gd name="connsiteX2" fmla="*/ 0 w 251681"/>
                  <a:gd name="connsiteY2" fmla="*/ 316915 h 31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681" h="316915">
                    <a:moveTo>
                      <a:pt x="0" y="0"/>
                    </a:moveTo>
                    <a:lnTo>
                      <a:pt x="251681" y="0"/>
                    </a:lnTo>
                    <a:lnTo>
                      <a:pt x="0" y="3169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10694607" y="5608632"/>
              <a:ext cx="1497393" cy="1250788"/>
              <a:chOff x="10694607" y="5608632"/>
              <a:chExt cx="1497393" cy="1250788"/>
            </a:xfrm>
          </p:grpSpPr>
          <p:sp>
            <p:nvSpPr>
              <p:cNvPr id="19" name="Freeform 10"/>
              <p:cNvSpPr/>
              <p:nvPr>
                <p:custDataLst>
                  <p:tags r:id="rId7"/>
                </p:custDataLst>
              </p:nvPr>
            </p:nvSpPr>
            <p:spPr bwMode="auto">
              <a:xfrm rot="10800000">
                <a:off x="11196457" y="5608632"/>
                <a:ext cx="995543" cy="1250788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任意多边形: 形状 19"/>
              <p:cNvSpPr/>
              <p:nvPr>
                <p:custDataLst>
                  <p:tags r:id="rId8"/>
                </p:custDataLst>
              </p:nvPr>
            </p:nvSpPr>
            <p:spPr bwMode="auto">
              <a:xfrm rot="10800000">
                <a:off x="10945159" y="6542505"/>
                <a:ext cx="502596" cy="315495"/>
              </a:xfrm>
              <a:custGeom>
                <a:avLst/>
                <a:gdLst>
                  <a:gd name="connsiteX0" fmla="*/ 502596 w 502596"/>
                  <a:gd name="connsiteY0" fmla="*/ 315495 h 315495"/>
                  <a:gd name="connsiteX1" fmla="*/ 0 w 502596"/>
                  <a:gd name="connsiteY1" fmla="*/ 315495 h 315495"/>
                  <a:gd name="connsiteX2" fmla="*/ 251431 w 502596"/>
                  <a:gd name="connsiteY2" fmla="*/ 0 h 315495"/>
                  <a:gd name="connsiteX3" fmla="*/ 502596 w 502596"/>
                  <a:gd name="connsiteY3" fmla="*/ 0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96" h="315495">
                    <a:moveTo>
                      <a:pt x="502596" y="315495"/>
                    </a:moveTo>
                    <a:lnTo>
                      <a:pt x="0" y="315495"/>
                    </a:lnTo>
                    <a:lnTo>
                      <a:pt x="251431" y="0"/>
                    </a:lnTo>
                    <a:lnTo>
                      <a:pt x="50259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任意多边形: 形状 20"/>
              <p:cNvSpPr/>
              <p:nvPr>
                <p:custDataLst>
                  <p:tags r:id="rId9"/>
                </p:custDataLst>
              </p:nvPr>
            </p:nvSpPr>
            <p:spPr bwMode="auto">
              <a:xfrm rot="10800000">
                <a:off x="10694607" y="6542505"/>
                <a:ext cx="250553" cy="315495"/>
              </a:xfrm>
              <a:custGeom>
                <a:avLst/>
                <a:gdLst>
                  <a:gd name="connsiteX0" fmla="*/ 0 w 250553"/>
                  <a:gd name="connsiteY0" fmla="*/ 315495 h 315495"/>
                  <a:gd name="connsiteX1" fmla="*/ 0 w 250553"/>
                  <a:gd name="connsiteY1" fmla="*/ 0 h 315495"/>
                  <a:gd name="connsiteX2" fmla="*/ 250553 w 250553"/>
                  <a:gd name="connsiteY2" fmla="*/ 0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553" h="315495">
                    <a:moveTo>
                      <a:pt x="0" y="315495"/>
                    </a:moveTo>
                    <a:lnTo>
                      <a:pt x="0" y="0"/>
                    </a:lnTo>
                    <a:lnTo>
                      <a:pt x="2505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>
            <p:custDataLst>
              <p:tags r:id="rId2"/>
            </p:custDataLst>
          </p:nvPr>
        </p:nvSpPr>
        <p:spPr bwMode="auto">
          <a:xfrm>
            <a:off x="3277911" y="4368816"/>
            <a:ext cx="4612422" cy="2490771"/>
          </a:xfrm>
          <a:custGeom>
            <a:avLst/>
            <a:gdLst>
              <a:gd name="T0" fmla="*/ 0 w 2924"/>
              <a:gd name="T1" fmla="*/ 1579 h 1579"/>
              <a:gd name="T2" fmla="*/ 1870 w 2924"/>
              <a:gd name="T3" fmla="*/ 1579 h 1579"/>
              <a:gd name="T4" fmla="*/ 2924 w 2924"/>
              <a:gd name="T5" fmla="*/ 1165 h 1579"/>
              <a:gd name="T6" fmla="*/ 912 w 2924"/>
              <a:gd name="T7" fmla="*/ 0 h 1579"/>
              <a:gd name="T8" fmla="*/ 0 w 2924"/>
              <a:gd name="T9" fmla="*/ 1579 h 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4" h="1579">
                <a:moveTo>
                  <a:pt x="0" y="1579"/>
                </a:moveTo>
                <a:lnTo>
                  <a:pt x="1870" y="1579"/>
                </a:lnTo>
                <a:lnTo>
                  <a:pt x="2924" y="1165"/>
                </a:lnTo>
                <a:lnTo>
                  <a:pt x="912" y="0"/>
                </a:lnTo>
                <a:lnTo>
                  <a:pt x="0" y="1579"/>
                </a:lnTo>
                <a:close/>
              </a:path>
            </a:pathLst>
          </a:custGeom>
          <a:solidFill>
            <a:schemeClr val="accent2">
              <a:alpha val="6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11" name="Freeform 7"/>
          <p:cNvSpPr/>
          <p:nvPr>
            <p:custDataLst>
              <p:tags r:id="rId3"/>
            </p:custDataLst>
          </p:nvPr>
        </p:nvSpPr>
        <p:spPr bwMode="auto">
          <a:xfrm>
            <a:off x="-1" y="4368816"/>
            <a:ext cx="4716532" cy="2490771"/>
          </a:xfrm>
          <a:custGeom>
            <a:avLst/>
            <a:gdLst>
              <a:gd name="T0" fmla="*/ 0 w 2990"/>
              <a:gd name="T1" fmla="*/ 1579 h 1579"/>
              <a:gd name="T2" fmla="*/ 2078 w 2990"/>
              <a:gd name="T3" fmla="*/ 1579 h 1579"/>
              <a:gd name="T4" fmla="*/ 2990 w 2990"/>
              <a:gd name="T5" fmla="*/ 0 h 1579"/>
              <a:gd name="T6" fmla="*/ 0 w 2990"/>
              <a:gd name="T7" fmla="*/ 1178 h 1579"/>
              <a:gd name="T8" fmla="*/ 0 w 2990"/>
              <a:gd name="T9" fmla="*/ 1579 h 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0" h="1579">
                <a:moveTo>
                  <a:pt x="0" y="1579"/>
                </a:moveTo>
                <a:lnTo>
                  <a:pt x="2078" y="1579"/>
                </a:lnTo>
                <a:lnTo>
                  <a:pt x="2990" y="0"/>
                </a:lnTo>
                <a:lnTo>
                  <a:pt x="0" y="1178"/>
                </a:lnTo>
                <a:lnTo>
                  <a:pt x="0" y="15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12" name="Freeform 8"/>
          <p:cNvSpPr/>
          <p:nvPr>
            <p:custDataLst>
              <p:tags r:id="rId4"/>
            </p:custDataLst>
          </p:nvPr>
        </p:nvSpPr>
        <p:spPr bwMode="auto">
          <a:xfrm>
            <a:off x="6237180" y="4513940"/>
            <a:ext cx="5954820" cy="2345647"/>
          </a:xfrm>
          <a:custGeom>
            <a:avLst/>
            <a:gdLst>
              <a:gd name="T0" fmla="*/ 1922 w 3775"/>
              <a:gd name="T1" fmla="*/ 1487 h 1487"/>
              <a:gd name="T2" fmla="*/ 3775 w 3775"/>
              <a:gd name="T3" fmla="*/ 758 h 1487"/>
              <a:gd name="T4" fmla="*/ 3775 w 3775"/>
              <a:gd name="T5" fmla="*/ 0 h 1487"/>
              <a:gd name="T6" fmla="*/ 0 w 3775"/>
              <a:gd name="T7" fmla="*/ 1487 h 1487"/>
              <a:gd name="T8" fmla="*/ 1922 w 3775"/>
              <a:gd name="T9" fmla="*/ 1487 h 1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75" h="1487">
                <a:moveTo>
                  <a:pt x="1922" y="1487"/>
                </a:moveTo>
                <a:lnTo>
                  <a:pt x="3775" y="758"/>
                </a:lnTo>
                <a:lnTo>
                  <a:pt x="3775" y="0"/>
                </a:lnTo>
                <a:lnTo>
                  <a:pt x="0" y="1487"/>
                </a:lnTo>
                <a:lnTo>
                  <a:pt x="1922" y="148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13" name="Freeform 9"/>
          <p:cNvSpPr/>
          <p:nvPr>
            <p:custDataLst>
              <p:tags r:id="rId5"/>
            </p:custDataLst>
          </p:nvPr>
        </p:nvSpPr>
        <p:spPr bwMode="auto">
          <a:xfrm>
            <a:off x="9256392" y="5704904"/>
            <a:ext cx="2935608" cy="1154683"/>
          </a:xfrm>
          <a:custGeom>
            <a:avLst/>
            <a:gdLst>
              <a:gd name="T0" fmla="*/ 1861 w 1861"/>
              <a:gd name="T1" fmla="*/ 732 h 732"/>
              <a:gd name="T2" fmla="*/ 1861 w 1861"/>
              <a:gd name="T3" fmla="*/ 0 h 732"/>
              <a:gd name="T4" fmla="*/ 0 w 1861"/>
              <a:gd name="T5" fmla="*/ 732 h 732"/>
              <a:gd name="T6" fmla="*/ 1861 w 1861"/>
              <a:gd name="T7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1" h="732">
                <a:moveTo>
                  <a:pt x="1861" y="732"/>
                </a:moveTo>
                <a:lnTo>
                  <a:pt x="1861" y="0"/>
                </a:lnTo>
                <a:lnTo>
                  <a:pt x="0" y="732"/>
                </a:lnTo>
                <a:lnTo>
                  <a:pt x="1861" y="7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9" name="Freeform 5"/>
          <p:cNvSpPr/>
          <p:nvPr>
            <p:custDataLst>
              <p:tags r:id="rId6"/>
            </p:custDataLst>
          </p:nvPr>
        </p:nvSpPr>
        <p:spPr bwMode="auto">
          <a:xfrm>
            <a:off x="3184842" y="3334018"/>
            <a:ext cx="9007157" cy="3525569"/>
          </a:xfrm>
          <a:custGeom>
            <a:avLst/>
            <a:gdLst>
              <a:gd name="T0" fmla="*/ 0 w 5710"/>
              <a:gd name="T1" fmla="*/ 2235 h 2235"/>
              <a:gd name="T2" fmla="*/ 1924 w 5710"/>
              <a:gd name="T3" fmla="*/ 2235 h 2235"/>
              <a:gd name="T4" fmla="*/ 5710 w 5710"/>
              <a:gd name="T5" fmla="*/ 743 h 2235"/>
              <a:gd name="T6" fmla="*/ 5710 w 5710"/>
              <a:gd name="T7" fmla="*/ 19 h 2235"/>
              <a:gd name="T8" fmla="*/ 5676 w 5710"/>
              <a:gd name="T9" fmla="*/ 0 h 2235"/>
              <a:gd name="T10" fmla="*/ 0 w 5710"/>
              <a:gd name="T11" fmla="*/ 2235 h 2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10" h="2235">
                <a:moveTo>
                  <a:pt x="0" y="2235"/>
                </a:moveTo>
                <a:lnTo>
                  <a:pt x="1924" y="2235"/>
                </a:lnTo>
                <a:lnTo>
                  <a:pt x="5710" y="743"/>
                </a:lnTo>
                <a:lnTo>
                  <a:pt x="5710" y="19"/>
                </a:lnTo>
                <a:lnTo>
                  <a:pt x="5676" y="0"/>
                </a:lnTo>
                <a:lnTo>
                  <a:pt x="0" y="2235"/>
                </a:lnTo>
                <a:close/>
              </a:path>
            </a:pathLst>
          </a:custGeom>
          <a:solidFill>
            <a:schemeClr val="accent2">
              <a:alpha val="6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717039" y="2198527"/>
            <a:ext cx="6757923" cy="1495234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90000"/>
              </a:lnSpc>
              <a:buFont typeface="Arial" panose="020B0604020202090204" pitchFamily="34" charset="0"/>
              <a:buNone/>
              <a:defRPr sz="7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-1588" y="-1588"/>
            <a:ext cx="12193588" cy="6861175"/>
            <a:chOff x="-1588" y="-1588"/>
            <a:chExt cx="12193588" cy="6861175"/>
          </a:xfrm>
        </p:grpSpPr>
        <p:grpSp>
          <p:nvGrpSpPr>
            <p:cNvPr id="14" name="组合 13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1588" y="-1588"/>
              <a:ext cx="1219689" cy="1019505"/>
              <a:chOff x="-1588" y="-1588"/>
              <a:chExt cx="2708276" cy="2263775"/>
            </a:xfrm>
          </p:grpSpPr>
          <p:sp>
            <p:nvSpPr>
              <p:cNvPr id="20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1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-1" y="5840081"/>
              <a:ext cx="12192001" cy="1019506"/>
              <a:chOff x="-1" y="3334018"/>
              <a:chExt cx="12192001" cy="3525569"/>
            </a:xfrm>
          </p:grpSpPr>
          <p:sp>
            <p:nvSpPr>
              <p:cNvPr id="16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3277911" y="4368816"/>
                <a:ext cx="4612422" cy="2490771"/>
              </a:xfrm>
              <a:custGeom>
                <a:avLst/>
                <a:gdLst>
                  <a:gd name="T0" fmla="*/ 0 w 2924"/>
                  <a:gd name="T1" fmla="*/ 1579 h 1579"/>
                  <a:gd name="T2" fmla="*/ 1870 w 2924"/>
                  <a:gd name="T3" fmla="*/ 1579 h 1579"/>
                  <a:gd name="T4" fmla="*/ 2924 w 2924"/>
                  <a:gd name="T5" fmla="*/ 1165 h 1579"/>
                  <a:gd name="T6" fmla="*/ 912 w 2924"/>
                  <a:gd name="T7" fmla="*/ 0 h 1579"/>
                  <a:gd name="T8" fmla="*/ 0 w 2924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4" h="1579">
                    <a:moveTo>
                      <a:pt x="0" y="1579"/>
                    </a:moveTo>
                    <a:lnTo>
                      <a:pt x="1870" y="1579"/>
                    </a:lnTo>
                    <a:lnTo>
                      <a:pt x="2924" y="1165"/>
                    </a:lnTo>
                    <a:lnTo>
                      <a:pt x="912" y="0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"/>
              <p:cNvSpPr/>
              <p:nvPr userDrawn="1">
                <p:custDataLst>
                  <p:tags r:id="rId9"/>
                </p:custDataLst>
              </p:nvPr>
            </p:nvSpPr>
            <p:spPr bwMode="auto">
              <a:xfrm>
                <a:off x="-1" y="4368816"/>
                <a:ext cx="4716532" cy="2490771"/>
              </a:xfrm>
              <a:custGeom>
                <a:avLst/>
                <a:gdLst>
                  <a:gd name="T0" fmla="*/ 0 w 2990"/>
                  <a:gd name="T1" fmla="*/ 1579 h 1579"/>
                  <a:gd name="T2" fmla="*/ 2078 w 2990"/>
                  <a:gd name="T3" fmla="*/ 1579 h 1579"/>
                  <a:gd name="T4" fmla="*/ 2990 w 2990"/>
                  <a:gd name="T5" fmla="*/ 0 h 1579"/>
                  <a:gd name="T6" fmla="*/ 0 w 2990"/>
                  <a:gd name="T7" fmla="*/ 1178 h 1579"/>
                  <a:gd name="T8" fmla="*/ 0 w 2990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0" h="1579">
                    <a:moveTo>
                      <a:pt x="0" y="1579"/>
                    </a:moveTo>
                    <a:lnTo>
                      <a:pt x="2078" y="1579"/>
                    </a:lnTo>
                    <a:lnTo>
                      <a:pt x="2990" y="0"/>
                    </a:lnTo>
                    <a:lnTo>
                      <a:pt x="0" y="1178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8"/>
              <p:cNvSpPr/>
              <p:nvPr userDrawn="1">
                <p:custDataLst>
                  <p:tags r:id="rId10"/>
                </p:custDataLst>
              </p:nvPr>
            </p:nvSpPr>
            <p:spPr bwMode="auto">
              <a:xfrm>
                <a:off x="6237180" y="4513940"/>
                <a:ext cx="5954820" cy="2345647"/>
              </a:xfrm>
              <a:custGeom>
                <a:avLst/>
                <a:gdLst>
                  <a:gd name="T0" fmla="*/ 1922 w 3775"/>
                  <a:gd name="T1" fmla="*/ 1487 h 1487"/>
                  <a:gd name="T2" fmla="*/ 3775 w 3775"/>
                  <a:gd name="T3" fmla="*/ 758 h 1487"/>
                  <a:gd name="T4" fmla="*/ 3775 w 3775"/>
                  <a:gd name="T5" fmla="*/ 0 h 1487"/>
                  <a:gd name="T6" fmla="*/ 0 w 3775"/>
                  <a:gd name="T7" fmla="*/ 1487 h 1487"/>
                  <a:gd name="T8" fmla="*/ 1922 w 3775"/>
                  <a:gd name="T9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5" h="1487">
                    <a:moveTo>
                      <a:pt x="1922" y="1487"/>
                    </a:moveTo>
                    <a:lnTo>
                      <a:pt x="3775" y="758"/>
                    </a:lnTo>
                    <a:lnTo>
                      <a:pt x="3775" y="0"/>
                    </a:lnTo>
                    <a:lnTo>
                      <a:pt x="0" y="1487"/>
                    </a:lnTo>
                    <a:lnTo>
                      <a:pt x="1922" y="148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zh-CN" altLang="en-US"/>
              </a:p>
            </p:txBody>
          </p:sp>
          <p:sp>
            <p:nvSpPr>
              <p:cNvPr id="19" name="Freeform 5"/>
              <p:cNvSpPr/>
              <p:nvPr userDrawn="1">
                <p:custDataLst>
                  <p:tags r:id="rId11"/>
                </p:custDataLst>
              </p:nvPr>
            </p:nvSpPr>
            <p:spPr bwMode="auto">
              <a:xfrm>
                <a:off x="3184842" y="3334018"/>
                <a:ext cx="9007157" cy="3525569"/>
              </a:xfrm>
              <a:custGeom>
                <a:avLst/>
                <a:gdLst>
                  <a:gd name="T0" fmla="*/ 0 w 5710"/>
                  <a:gd name="T1" fmla="*/ 2235 h 2235"/>
                  <a:gd name="T2" fmla="*/ 1924 w 5710"/>
                  <a:gd name="T3" fmla="*/ 2235 h 2235"/>
                  <a:gd name="T4" fmla="*/ 5710 w 5710"/>
                  <a:gd name="T5" fmla="*/ 743 h 2235"/>
                  <a:gd name="T6" fmla="*/ 5710 w 5710"/>
                  <a:gd name="T7" fmla="*/ 19 h 2235"/>
                  <a:gd name="T8" fmla="*/ 5676 w 5710"/>
                  <a:gd name="T9" fmla="*/ 0 h 2235"/>
                  <a:gd name="T10" fmla="*/ 0 w 5710"/>
                  <a:gd name="T11" fmla="*/ 2235 h 2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0" h="2235">
                    <a:moveTo>
                      <a:pt x="0" y="2235"/>
                    </a:moveTo>
                    <a:lnTo>
                      <a:pt x="1924" y="2235"/>
                    </a:lnTo>
                    <a:lnTo>
                      <a:pt x="5710" y="743"/>
                    </a:lnTo>
                    <a:lnTo>
                      <a:pt x="5710" y="19"/>
                    </a:lnTo>
                    <a:lnTo>
                      <a:pt x="5676" y="0"/>
                    </a:lnTo>
                    <a:lnTo>
                      <a:pt x="0" y="2235"/>
                    </a:lnTo>
                    <a:close/>
                  </a:path>
                </a:pathLst>
              </a:custGeom>
              <a:solidFill>
                <a:schemeClr val="accent2">
                  <a:alpha val="63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957036"/>
            <a:ext cx="10852237" cy="441964"/>
          </a:xfrm>
        </p:spPr>
        <p:txBody>
          <a:bodyPr lIns="100800" tIns="39600" rIns="75600" bIns="39600">
            <a:no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-1588" y="-1587"/>
            <a:ext cx="12193588" cy="6861007"/>
            <a:chOff x="-1588" y="-1587"/>
            <a:chExt cx="12193588" cy="6861007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-1588" y="-1587"/>
              <a:ext cx="1498522" cy="1250788"/>
              <a:chOff x="-1588" y="-1587"/>
              <a:chExt cx="1498522" cy="1250788"/>
            </a:xfrm>
          </p:grpSpPr>
          <p:sp>
            <p:nvSpPr>
              <p:cNvPr id="12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7"/>
                <a:ext cx="995543" cy="1250788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742657" y="-1587"/>
                <a:ext cx="502596" cy="316915"/>
              </a:xfrm>
              <a:custGeom>
                <a:avLst/>
                <a:gdLst>
                  <a:gd name="connsiteX0" fmla="*/ 252562 w 502596"/>
                  <a:gd name="connsiteY0" fmla="*/ 0 h 316915"/>
                  <a:gd name="connsiteX1" fmla="*/ 502596 w 502596"/>
                  <a:gd name="connsiteY1" fmla="*/ 0 h 316915"/>
                  <a:gd name="connsiteX2" fmla="*/ 502596 w 502596"/>
                  <a:gd name="connsiteY2" fmla="*/ 316915 h 316915"/>
                  <a:gd name="connsiteX3" fmla="*/ 0 w 502596"/>
                  <a:gd name="connsiteY3" fmla="*/ 316915 h 31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96" h="316915">
                    <a:moveTo>
                      <a:pt x="252562" y="0"/>
                    </a:moveTo>
                    <a:lnTo>
                      <a:pt x="502596" y="0"/>
                    </a:lnTo>
                    <a:lnTo>
                      <a:pt x="502596" y="316915"/>
                    </a:lnTo>
                    <a:lnTo>
                      <a:pt x="0" y="31691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任意多边形: 形状 2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245253" y="-1587"/>
                <a:ext cx="251681" cy="316915"/>
              </a:xfrm>
              <a:custGeom>
                <a:avLst/>
                <a:gdLst>
                  <a:gd name="connsiteX0" fmla="*/ 0 w 251681"/>
                  <a:gd name="connsiteY0" fmla="*/ 0 h 316915"/>
                  <a:gd name="connsiteX1" fmla="*/ 251681 w 251681"/>
                  <a:gd name="connsiteY1" fmla="*/ 0 h 316915"/>
                  <a:gd name="connsiteX2" fmla="*/ 0 w 251681"/>
                  <a:gd name="connsiteY2" fmla="*/ 316915 h 31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681" h="316915">
                    <a:moveTo>
                      <a:pt x="0" y="0"/>
                    </a:moveTo>
                    <a:lnTo>
                      <a:pt x="251681" y="0"/>
                    </a:lnTo>
                    <a:lnTo>
                      <a:pt x="0" y="3169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" name="组合 4"/>
            <p:cNvGrpSpPr/>
            <p:nvPr userDrawn="1"/>
          </p:nvGrpSpPr>
          <p:grpSpPr>
            <a:xfrm>
              <a:off x="10694607" y="5608632"/>
              <a:ext cx="1497393" cy="1250788"/>
              <a:chOff x="10694607" y="5608632"/>
              <a:chExt cx="1497393" cy="1250788"/>
            </a:xfrm>
          </p:grpSpPr>
          <p:sp>
            <p:nvSpPr>
              <p:cNvPr id="20" name="Freeform 10"/>
              <p:cNvSpPr/>
              <p:nvPr>
                <p:custDataLst>
                  <p:tags r:id="rId7"/>
                </p:custDataLst>
              </p:nvPr>
            </p:nvSpPr>
            <p:spPr bwMode="auto">
              <a:xfrm rot="10800000">
                <a:off x="11196457" y="5608632"/>
                <a:ext cx="995543" cy="1250788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任意多边形: 形状 27"/>
              <p:cNvSpPr/>
              <p:nvPr>
                <p:custDataLst>
                  <p:tags r:id="rId8"/>
                </p:custDataLst>
              </p:nvPr>
            </p:nvSpPr>
            <p:spPr bwMode="auto">
              <a:xfrm rot="10800000">
                <a:off x="10945159" y="6542505"/>
                <a:ext cx="502596" cy="315495"/>
              </a:xfrm>
              <a:custGeom>
                <a:avLst/>
                <a:gdLst>
                  <a:gd name="connsiteX0" fmla="*/ 502596 w 502596"/>
                  <a:gd name="connsiteY0" fmla="*/ 315495 h 315495"/>
                  <a:gd name="connsiteX1" fmla="*/ 0 w 502596"/>
                  <a:gd name="connsiteY1" fmla="*/ 315495 h 315495"/>
                  <a:gd name="connsiteX2" fmla="*/ 251431 w 502596"/>
                  <a:gd name="connsiteY2" fmla="*/ 0 h 315495"/>
                  <a:gd name="connsiteX3" fmla="*/ 502596 w 502596"/>
                  <a:gd name="connsiteY3" fmla="*/ 0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96" h="315495">
                    <a:moveTo>
                      <a:pt x="502596" y="315495"/>
                    </a:moveTo>
                    <a:lnTo>
                      <a:pt x="0" y="315495"/>
                    </a:lnTo>
                    <a:lnTo>
                      <a:pt x="251431" y="0"/>
                    </a:lnTo>
                    <a:lnTo>
                      <a:pt x="50259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" name="任意多边形: 形状 25"/>
              <p:cNvSpPr/>
              <p:nvPr>
                <p:custDataLst>
                  <p:tags r:id="rId9"/>
                </p:custDataLst>
              </p:nvPr>
            </p:nvSpPr>
            <p:spPr bwMode="auto">
              <a:xfrm rot="10800000">
                <a:off x="10694607" y="6542505"/>
                <a:ext cx="250553" cy="315495"/>
              </a:xfrm>
              <a:custGeom>
                <a:avLst/>
                <a:gdLst>
                  <a:gd name="connsiteX0" fmla="*/ 0 w 250553"/>
                  <a:gd name="connsiteY0" fmla="*/ 315495 h 315495"/>
                  <a:gd name="connsiteX1" fmla="*/ 0 w 250553"/>
                  <a:gd name="connsiteY1" fmla="*/ 0 h 315495"/>
                  <a:gd name="connsiteX2" fmla="*/ 250553 w 250553"/>
                  <a:gd name="connsiteY2" fmla="*/ 0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553" h="315495">
                    <a:moveTo>
                      <a:pt x="0" y="315495"/>
                    </a:moveTo>
                    <a:lnTo>
                      <a:pt x="0" y="0"/>
                    </a:lnTo>
                    <a:lnTo>
                      <a:pt x="2505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100800" tIns="39600" rIns="75600" bIns="39600" anchor="ctr">
            <a:noAutofit/>
          </a:bodyPr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-1588" y="-1588"/>
            <a:ext cx="12193588" cy="6859588"/>
            <a:chOff x="-1588" y="-1588"/>
            <a:chExt cx="12193588" cy="6859588"/>
          </a:xfrm>
        </p:grpSpPr>
        <p:grpSp>
          <p:nvGrpSpPr>
            <p:cNvPr id="12" name="组合 11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-1588" y="-1588"/>
              <a:ext cx="943697" cy="788811"/>
              <a:chOff x="-1588" y="-1588"/>
              <a:chExt cx="2708276" cy="2263775"/>
            </a:xfrm>
          </p:grpSpPr>
          <p:sp>
            <p:nvSpPr>
              <p:cNvPr id="13" name="Freeform 1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Freeform 11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5" name="Freeform 12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6" name="组合 15"/>
            <p:cNvGrpSpPr/>
            <p:nvPr userDrawn="1">
              <p:custDataLst>
                <p:tags r:id="rId8"/>
              </p:custDataLst>
            </p:nvPr>
          </p:nvGrpSpPr>
          <p:grpSpPr>
            <a:xfrm flipH="1" flipV="1">
              <a:off x="11248303" y="6069189"/>
              <a:ext cx="943697" cy="788811"/>
              <a:chOff x="-1588" y="-1588"/>
              <a:chExt cx="2708276" cy="2263775"/>
            </a:xfrm>
          </p:grpSpPr>
          <p:sp>
            <p:nvSpPr>
              <p:cNvPr id="17" name="Freeform 10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Freeform 1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Freeform 12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100800" tIns="39600" rIns="75600" bIns="39600" anchor="ctr">
            <a:noAutofit/>
          </a:bodyPr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-1588" y="-1588"/>
            <a:ext cx="943697" cy="788811"/>
            <a:chOff x="-1588" y="-1588"/>
            <a:chExt cx="2708276" cy="2263775"/>
          </a:xfrm>
        </p:grpSpPr>
        <p:sp>
          <p:nvSpPr>
            <p:cNvPr id="13" name="Freeform 10"/>
            <p:cNvSpPr/>
            <p:nvPr>
              <p:custDataLst>
                <p:tags r:id="rId4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1"/>
            <p:cNvSpPr/>
            <p:nvPr>
              <p:custDataLst>
                <p:tags r:id="rId5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12"/>
            <p:cNvSpPr/>
            <p:nvPr>
              <p:custDataLst>
                <p:tags r:id="rId6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7"/>
            </p:custDataLst>
          </p:nvPr>
        </p:nvGrpSpPr>
        <p:grpSpPr>
          <a:xfrm flipH="1" flipV="1">
            <a:off x="11248303" y="6069189"/>
            <a:ext cx="943697" cy="788811"/>
            <a:chOff x="-1588" y="-1588"/>
            <a:chExt cx="2708276" cy="2263775"/>
          </a:xfrm>
        </p:grpSpPr>
        <p:sp>
          <p:nvSpPr>
            <p:cNvPr id="17" name="Freeform 10"/>
            <p:cNvSpPr/>
            <p:nvPr>
              <p:custDataLst>
                <p:tags r:id="rId8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81200"/>
            <a:ext cx="10976400" cy="626400"/>
          </a:xfrm>
        </p:spPr>
        <p:txBody>
          <a:bodyPr lIns="100800" tIns="39600" rIns="75600" bIns="39600" anchor="ctr">
            <a:noAutofit/>
          </a:bodyPr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2000" y="1659600"/>
            <a:ext cx="10975975" cy="828000"/>
          </a:xfrm>
        </p:spPr>
        <p:txBody>
          <a:bodyPr lIns="100800" tIns="0" rIns="82800" bIns="0"/>
          <a:lstStyle>
            <a:lvl1pPr marL="0" indent="0" algn="ctr">
              <a:buNone/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12775" y="2808000"/>
            <a:ext cx="10965600" cy="3430800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-1588" y="-1588"/>
            <a:ext cx="943697" cy="788811"/>
            <a:chOff x="-1588" y="-1588"/>
            <a:chExt cx="2708276" cy="2263775"/>
          </a:xfrm>
        </p:grpSpPr>
        <p:sp>
          <p:nvSpPr>
            <p:cNvPr id="13" name="Freeform 10"/>
            <p:cNvSpPr/>
            <p:nvPr>
              <p:custDataLst>
                <p:tags r:id="rId4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1"/>
            <p:cNvSpPr/>
            <p:nvPr>
              <p:custDataLst>
                <p:tags r:id="rId5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12"/>
            <p:cNvSpPr/>
            <p:nvPr>
              <p:custDataLst>
                <p:tags r:id="rId6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7"/>
            </p:custDataLst>
          </p:nvPr>
        </p:nvGrpSpPr>
        <p:grpSpPr>
          <a:xfrm flipH="1" flipV="1">
            <a:off x="11248303" y="6069189"/>
            <a:ext cx="943697" cy="788811"/>
            <a:chOff x="-1588" y="-1588"/>
            <a:chExt cx="2708276" cy="2263775"/>
          </a:xfrm>
        </p:grpSpPr>
        <p:sp>
          <p:nvSpPr>
            <p:cNvPr id="17" name="Freeform 10"/>
            <p:cNvSpPr/>
            <p:nvPr>
              <p:custDataLst>
                <p:tags r:id="rId8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100800" tIns="39600" rIns="75600" bIns="39600" anchor="ctr">
            <a:noAutofit/>
          </a:bodyPr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100800" tIns="0" rIns="82800" bIns="0"/>
          <a:lstStyle>
            <a:lvl1pPr marL="0" indent="0">
              <a:buNone/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-1588" y="-1588"/>
            <a:ext cx="943697" cy="788811"/>
            <a:chOff x="-1588" y="-1588"/>
            <a:chExt cx="2708276" cy="2263775"/>
          </a:xfrm>
        </p:grpSpPr>
        <p:sp>
          <p:nvSpPr>
            <p:cNvPr id="15" name="Freeform 10"/>
            <p:cNvSpPr/>
            <p:nvPr>
              <p:custDataLst>
                <p:tags r:id="rId4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Freeform 11"/>
            <p:cNvSpPr/>
            <p:nvPr>
              <p:custDataLst>
                <p:tags r:id="rId5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12"/>
            <p:cNvSpPr/>
            <p:nvPr>
              <p:custDataLst>
                <p:tags r:id="rId6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 flipH="1" flipV="1">
            <a:off x="11248303" y="6069189"/>
            <a:ext cx="943697" cy="788811"/>
            <a:chOff x="-1588" y="-1588"/>
            <a:chExt cx="2708276" cy="2263775"/>
          </a:xfrm>
        </p:grpSpPr>
        <p:sp>
          <p:nvSpPr>
            <p:cNvPr id="19" name="Freeform 10"/>
            <p:cNvSpPr/>
            <p:nvPr>
              <p:custDataLst>
                <p:tags r:id="rId8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41964"/>
          </a:xfrm>
        </p:spPr>
        <p:txBody>
          <a:bodyPr lIns="100800" tIns="39600" rIns="75600" bIns="39600">
            <a:no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1663200"/>
            <a:ext cx="5342400" cy="2894400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1663200"/>
            <a:ext cx="5367600" cy="2894400"/>
          </a:xfrm>
        </p:spPr>
        <p:txBody>
          <a:bodyPr lIns="100800" tIns="0" rIns="82800" bIns="0"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816800"/>
            <a:ext cx="5342400" cy="781200"/>
          </a:xfrm>
        </p:spPr>
        <p:txBody>
          <a:bodyPr lIns="100800" tIns="0" rIns="82800" bIns="0"/>
          <a:lstStyle>
            <a:lvl1pPr marL="0" indent="0">
              <a:buNone/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 lIns="100800" tIns="0" rIns="82800" bIns="0"/>
          <a:lstStyle>
            <a:lvl1pPr marL="0" indent="0">
              <a:buNone/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-1588" y="-1588"/>
            <a:ext cx="12193588" cy="6861175"/>
            <a:chOff x="-1588" y="-1588"/>
            <a:chExt cx="12193588" cy="6861175"/>
          </a:xfrm>
        </p:grpSpPr>
        <p:grpSp>
          <p:nvGrpSpPr>
            <p:cNvPr id="12" name="组合 11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-1588" y="-1588"/>
              <a:ext cx="1219689" cy="1019505"/>
              <a:chOff x="-1588" y="-1588"/>
              <a:chExt cx="2708276" cy="2263775"/>
            </a:xfrm>
          </p:grpSpPr>
          <p:sp>
            <p:nvSpPr>
              <p:cNvPr id="18" name="Freeform 1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1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 userDrawn="1">
              <p:custDataLst>
                <p:tags r:id="rId8"/>
              </p:custDataLst>
            </p:nvPr>
          </p:nvGrpSpPr>
          <p:grpSpPr>
            <a:xfrm>
              <a:off x="-1" y="5840081"/>
              <a:ext cx="12192001" cy="1019506"/>
              <a:chOff x="-1" y="3334018"/>
              <a:chExt cx="12192001" cy="3525569"/>
            </a:xfrm>
          </p:grpSpPr>
          <p:sp>
            <p:nvSpPr>
              <p:cNvPr id="14" name="Freeform 6"/>
              <p:cNvSpPr/>
              <p:nvPr userDrawn="1">
                <p:custDataLst>
                  <p:tags r:id="rId9"/>
                </p:custDataLst>
              </p:nvPr>
            </p:nvSpPr>
            <p:spPr bwMode="auto">
              <a:xfrm>
                <a:off x="3277911" y="4368816"/>
                <a:ext cx="4612422" cy="2490771"/>
              </a:xfrm>
              <a:custGeom>
                <a:avLst/>
                <a:gdLst>
                  <a:gd name="T0" fmla="*/ 0 w 2924"/>
                  <a:gd name="T1" fmla="*/ 1579 h 1579"/>
                  <a:gd name="T2" fmla="*/ 1870 w 2924"/>
                  <a:gd name="T3" fmla="*/ 1579 h 1579"/>
                  <a:gd name="T4" fmla="*/ 2924 w 2924"/>
                  <a:gd name="T5" fmla="*/ 1165 h 1579"/>
                  <a:gd name="T6" fmla="*/ 912 w 2924"/>
                  <a:gd name="T7" fmla="*/ 0 h 1579"/>
                  <a:gd name="T8" fmla="*/ 0 w 2924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4" h="1579">
                    <a:moveTo>
                      <a:pt x="0" y="1579"/>
                    </a:moveTo>
                    <a:lnTo>
                      <a:pt x="1870" y="1579"/>
                    </a:lnTo>
                    <a:lnTo>
                      <a:pt x="2924" y="1165"/>
                    </a:lnTo>
                    <a:lnTo>
                      <a:pt x="912" y="0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"/>
              <p:cNvSpPr/>
              <p:nvPr userDrawn="1">
                <p:custDataLst>
                  <p:tags r:id="rId10"/>
                </p:custDataLst>
              </p:nvPr>
            </p:nvSpPr>
            <p:spPr bwMode="auto">
              <a:xfrm>
                <a:off x="-1" y="4368816"/>
                <a:ext cx="4716532" cy="2490771"/>
              </a:xfrm>
              <a:custGeom>
                <a:avLst/>
                <a:gdLst>
                  <a:gd name="T0" fmla="*/ 0 w 2990"/>
                  <a:gd name="T1" fmla="*/ 1579 h 1579"/>
                  <a:gd name="T2" fmla="*/ 2078 w 2990"/>
                  <a:gd name="T3" fmla="*/ 1579 h 1579"/>
                  <a:gd name="T4" fmla="*/ 2990 w 2990"/>
                  <a:gd name="T5" fmla="*/ 0 h 1579"/>
                  <a:gd name="T6" fmla="*/ 0 w 2990"/>
                  <a:gd name="T7" fmla="*/ 1178 h 1579"/>
                  <a:gd name="T8" fmla="*/ 0 w 2990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0" h="1579">
                    <a:moveTo>
                      <a:pt x="0" y="1579"/>
                    </a:moveTo>
                    <a:lnTo>
                      <a:pt x="2078" y="1579"/>
                    </a:lnTo>
                    <a:lnTo>
                      <a:pt x="2990" y="0"/>
                    </a:lnTo>
                    <a:lnTo>
                      <a:pt x="0" y="1178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8"/>
              <p:cNvSpPr/>
              <p:nvPr userDrawn="1">
                <p:custDataLst>
                  <p:tags r:id="rId11"/>
                </p:custDataLst>
              </p:nvPr>
            </p:nvSpPr>
            <p:spPr bwMode="auto">
              <a:xfrm>
                <a:off x="6237180" y="4513940"/>
                <a:ext cx="5954820" cy="2345647"/>
              </a:xfrm>
              <a:custGeom>
                <a:avLst/>
                <a:gdLst>
                  <a:gd name="T0" fmla="*/ 1922 w 3775"/>
                  <a:gd name="T1" fmla="*/ 1487 h 1487"/>
                  <a:gd name="T2" fmla="*/ 3775 w 3775"/>
                  <a:gd name="T3" fmla="*/ 758 h 1487"/>
                  <a:gd name="T4" fmla="*/ 3775 w 3775"/>
                  <a:gd name="T5" fmla="*/ 0 h 1487"/>
                  <a:gd name="T6" fmla="*/ 0 w 3775"/>
                  <a:gd name="T7" fmla="*/ 1487 h 1487"/>
                  <a:gd name="T8" fmla="*/ 1922 w 3775"/>
                  <a:gd name="T9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5" h="1487">
                    <a:moveTo>
                      <a:pt x="1922" y="1487"/>
                    </a:moveTo>
                    <a:lnTo>
                      <a:pt x="3775" y="758"/>
                    </a:lnTo>
                    <a:lnTo>
                      <a:pt x="3775" y="0"/>
                    </a:lnTo>
                    <a:lnTo>
                      <a:pt x="0" y="1487"/>
                    </a:lnTo>
                    <a:lnTo>
                      <a:pt x="1922" y="148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zh-CN" altLang="en-US"/>
              </a:p>
            </p:txBody>
          </p:sp>
          <p:sp>
            <p:nvSpPr>
              <p:cNvPr id="17" name="Freeform 5"/>
              <p:cNvSpPr/>
              <p:nvPr userDrawn="1">
                <p:custDataLst>
                  <p:tags r:id="rId12"/>
                </p:custDataLst>
              </p:nvPr>
            </p:nvSpPr>
            <p:spPr bwMode="auto">
              <a:xfrm>
                <a:off x="3184842" y="3334018"/>
                <a:ext cx="9007157" cy="3525569"/>
              </a:xfrm>
              <a:custGeom>
                <a:avLst/>
                <a:gdLst>
                  <a:gd name="T0" fmla="*/ 0 w 5710"/>
                  <a:gd name="T1" fmla="*/ 2235 h 2235"/>
                  <a:gd name="T2" fmla="*/ 1924 w 5710"/>
                  <a:gd name="T3" fmla="*/ 2235 h 2235"/>
                  <a:gd name="T4" fmla="*/ 5710 w 5710"/>
                  <a:gd name="T5" fmla="*/ 743 h 2235"/>
                  <a:gd name="T6" fmla="*/ 5710 w 5710"/>
                  <a:gd name="T7" fmla="*/ 19 h 2235"/>
                  <a:gd name="T8" fmla="*/ 5676 w 5710"/>
                  <a:gd name="T9" fmla="*/ 0 h 2235"/>
                  <a:gd name="T10" fmla="*/ 0 w 5710"/>
                  <a:gd name="T11" fmla="*/ 2235 h 2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0" h="2235">
                    <a:moveTo>
                      <a:pt x="0" y="2235"/>
                    </a:moveTo>
                    <a:lnTo>
                      <a:pt x="1924" y="2235"/>
                    </a:lnTo>
                    <a:lnTo>
                      <a:pt x="5710" y="743"/>
                    </a:lnTo>
                    <a:lnTo>
                      <a:pt x="5710" y="19"/>
                    </a:lnTo>
                    <a:lnTo>
                      <a:pt x="5676" y="0"/>
                    </a:lnTo>
                    <a:lnTo>
                      <a:pt x="0" y="2235"/>
                    </a:lnTo>
                    <a:close/>
                  </a:path>
                </a:pathLst>
              </a:custGeom>
              <a:solidFill>
                <a:schemeClr val="accent2">
                  <a:alpha val="63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1522800" y="1339200"/>
            <a:ext cx="9144000" cy="2386800"/>
          </a:xfrm>
        </p:spPr>
        <p:txBody>
          <a:bodyPr lIns="100800" tIns="39600" rIns="75600" bIns="39600" anchor="b">
            <a:noAutofit/>
          </a:bodyPr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2800"/>
            <a:ext cx="9144000" cy="1656000"/>
          </a:xfrm>
        </p:spPr>
        <p:txBody>
          <a:bodyPr lIns="100800" tIns="0" rIns="82800" bIns="0"/>
          <a:lstStyle>
            <a:lvl1pPr marL="0" indent="0" algn="ctr">
              <a:buNone/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553807" y="45077"/>
            <a:ext cx="315644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005292"/>
                </a:solidFill>
                <a:latin typeface="Impact" panose="020B0806030902050204" pitchFamily="34" charset="0"/>
              </a:rPr>
              <a:t>二</a:t>
            </a:r>
            <a:endParaRPr lang="zh-CN" altLang="en-US" sz="4400" b="1" dirty="0">
              <a:solidFill>
                <a:srgbClr val="005292"/>
              </a:solidFill>
              <a:latin typeface="Impact" panose="020B080603090205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" y="762896"/>
            <a:ext cx="12184385" cy="45711"/>
          </a:xfrm>
          <a:prstGeom prst="rect">
            <a:avLst/>
          </a:prstGeom>
          <a:solidFill>
            <a:srgbClr val="005292"/>
          </a:solidFill>
          <a:ln>
            <a:solidFill>
              <a:srgbClr val="00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5" tIns="60936" rIns="121875" bIns="6093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-1588" y="-1588"/>
            <a:ext cx="12193588" cy="6861175"/>
            <a:chOff x="-1588" y="-1588"/>
            <a:chExt cx="12193588" cy="6861175"/>
          </a:xfrm>
        </p:grpSpPr>
        <p:grpSp>
          <p:nvGrpSpPr>
            <p:cNvPr id="30" name="组合 29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1588" y="-1588"/>
              <a:ext cx="1219689" cy="1019505"/>
              <a:chOff x="-1588" y="-1588"/>
              <a:chExt cx="2708276" cy="2263775"/>
            </a:xfrm>
          </p:grpSpPr>
          <p:sp>
            <p:nvSpPr>
              <p:cNvPr id="36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1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-1" y="5840081"/>
              <a:ext cx="12192001" cy="1019506"/>
              <a:chOff x="-1" y="3334018"/>
              <a:chExt cx="12192001" cy="3525569"/>
            </a:xfrm>
          </p:grpSpPr>
          <p:sp>
            <p:nvSpPr>
              <p:cNvPr id="32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3277911" y="4368816"/>
                <a:ext cx="4612422" cy="2490771"/>
              </a:xfrm>
              <a:custGeom>
                <a:avLst/>
                <a:gdLst>
                  <a:gd name="T0" fmla="*/ 0 w 2924"/>
                  <a:gd name="T1" fmla="*/ 1579 h 1579"/>
                  <a:gd name="T2" fmla="*/ 1870 w 2924"/>
                  <a:gd name="T3" fmla="*/ 1579 h 1579"/>
                  <a:gd name="T4" fmla="*/ 2924 w 2924"/>
                  <a:gd name="T5" fmla="*/ 1165 h 1579"/>
                  <a:gd name="T6" fmla="*/ 912 w 2924"/>
                  <a:gd name="T7" fmla="*/ 0 h 1579"/>
                  <a:gd name="T8" fmla="*/ 0 w 2924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4" h="1579">
                    <a:moveTo>
                      <a:pt x="0" y="1579"/>
                    </a:moveTo>
                    <a:lnTo>
                      <a:pt x="1870" y="1579"/>
                    </a:lnTo>
                    <a:lnTo>
                      <a:pt x="2924" y="1165"/>
                    </a:lnTo>
                    <a:lnTo>
                      <a:pt x="912" y="0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"/>
              <p:cNvSpPr/>
              <p:nvPr userDrawn="1">
                <p:custDataLst>
                  <p:tags r:id="rId9"/>
                </p:custDataLst>
              </p:nvPr>
            </p:nvSpPr>
            <p:spPr bwMode="auto">
              <a:xfrm>
                <a:off x="-1" y="4368816"/>
                <a:ext cx="4716532" cy="2490771"/>
              </a:xfrm>
              <a:custGeom>
                <a:avLst/>
                <a:gdLst>
                  <a:gd name="T0" fmla="*/ 0 w 2990"/>
                  <a:gd name="T1" fmla="*/ 1579 h 1579"/>
                  <a:gd name="T2" fmla="*/ 2078 w 2990"/>
                  <a:gd name="T3" fmla="*/ 1579 h 1579"/>
                  <a:gd name="T4" fmla="*/ 2990 w 2990"/>
                  <a:gd name="T5" fmla="*/ 0 h 1579"/>
                  <a:gd name="T6" fmla="*/ 0 w 2990"/>
                  <a:gd name="T7" fmla="*/ 1178 h 1579"/>
                  <a:gd name="T8" fmla="*/ 0 w 2990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0" h="1579">
                    <a:moveTo>
                      <a:pt x="0" y="1579"/>
                    </a:moveTo>
                    <a:lnTo>
                      <a:pt x="2078" y="1579"/>
                    </a:lnTo>
                    <a:lnTo>
                      <a:pt x="2990" y="0"/>
                    </a:lnTo>
                    <a:lnTo>
                      <a:pt x="0" y="1178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8"/>
              <p:cNvSpPr/>
              <p:nvPr userDrawn="1">
                <p:custDataLst>
                  <p:tags r:id="rId10"/>
                </p:custDataLst>
              </p:nvPr>
            </p:nvSpPr>
            <p:spPr bwMode="auto">
              <a:xfrm>
                <a:off x="6237180" y="4513940"/>
                <a:ext cx="5954820" cy="2345647"/>
              </a:xfrm>
              <a:custGeom>
                <a:avLst/>
                <a:gdLst>
                  <a:gd name="T0" fmla="*/ 1922 w 3775"/>
                  <a:gd name="T1" fmla="*/ 1487 h 1487"/>
                  <a:gd name="T2" fmla="*/ 3775 w 3775"/>
                  <a:gd name="T3" fmla="*/ 758 h 1487"/>
                  <a:gd name="T4" fmla="*/ 3775 w 3775"/>
                  <a:gd name="T5" fmla="*/ 0 h 1487"/>
                  <a:gd name="T6" fmla="*/ 0 w 3775"/>
                  <a:gd name="T7" fmla="*/ 1487 h 1487"/>
                  <a:gd name="T8" fmla="*/ 1922 w 3775"/>
                  <a:gd name="T9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5" h="1487">
                    <a:moveTo>
                      <a:pt x="1922" y="1487"/>
                    </a:moveTo>
                    <a:lnTo>
                      <a:pt x="3775" y="758"/>
                    </a:lnTo>
                    <a:lnTo>
                      <a:pt x="3775" y="0"/>
                    </a:lnTo>
                    <a:lnTo>
                      <a:pt x="0" y="1487"/>
                    </a:lnTo>
                    <a:lnTo>
                      <a:pt x="1922" y="148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zh-CN" altLang="en-US"/>
              </a:p>
            </p:txBody>
          </p:sp>
          <p:sp>
            <p:nvSpPr>
              <p:cNvPr id="35" name="Freeform 5"/>
              <p:cNvSpPr/>
              <p:nvPr userDrawn="1">
                <p:custDataLst>
                  <p:tags r:id="rId11"/>
                </p:custDataLst>
              </p:nvPr>
            </p:nvSpPr>
            <p:spPr bwMode="auto">
              <a:xfrm>
                <a:off x="3184842" y="3334018"/>
                <a:ext cx="9007157" cy="3525569"/>
              </a:xfrm>
              <a:custGeom>
                <a:avLst/>
                <a:gdLst>
                  <a:gd name="T0" fmla="*/ 0 w 5710"/>
                  <a:gd name="T1" fmla="*/ 2235 h 2235"/>
                  <a:gd name="T2" fmla="*/ 1924 w 5710"/>
                  <a:gd name="T3" fmla="*/ 2235 h 2235"/>
                  <a:gd name="T4" fmla="*/ 5710 w 5710"/>
                  <a:gd name="T5" fmla="*/ 743 h 2235"/>
                  <a:gd name="T6" fmla="*/ 5710 w 5710"/>
                  <a:gd name="T7" fmla="*/ 19 h 2235"/>
                  <a:gd name="T8" fmla="*/ 5676 w 5710"/>
                  <a:gd name="T9" fmla="*/ 0 h 2235"/>
                  <a:gd name="T10" fmla="*/ 0 w 5710"/>
                  <a:gd name="T11" fmla="*/ 2235 h 2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0" h="2235">
                    <a:moveTo>
                      <a:pt x="0" y="2235"/>
                    </a:moveTo>
                    <a:lnTo>
                      <a:pt x="1924" y="2235"/>
                    </a:lnTo>
                    <a:lnTo>
                      <a:pt x="5710" y="743"/>
                    </a:lnTo>
                    <a:lnTo>
                      <a:pt x="5710" y="19"/>
                    </a:lnTo>
                    <a:lnTo>
                      <a:pt x="5676" y="0"/>
                    </a:lnTo>
                    <a:lnTo>
                      <a:pt x="0" y="2235"/>
                    </a:lnTo>
                    <a:close/>
                  </a:path>
                </a:pathLst>
              </a:custGeom>
              <a:solidFill>
                <a:schemeClr val="accent2">
                  <a:alpha val="63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800" indent="0">
              <a:buNone/>
              <a:defRPr sz="1865"/>
            </a:lvl4pPr>
            <a:lvl5pPr marL="2438400" indent="0">
              <a:buNone/>
              <a:defRPr sz="1865"/>
            </a:lvl5pPr>
            <a:lvl6pPr marL="3048000" indent="0">
              <a:buNone/>
              <a:defRPr sz="1865"/>
            </a:lvl6pPr>
            <a:lvl7pPr marL="3657600" indent="0">
              <a:buNone/>
              <a:defRPr sz="1865"/>
            </a:lvl7pPr>
            <a:lvl8pPr marL="4267200" indent="0">
              <a:buNone/>
              <a:defRPr sz="1865"/>
            </a:lvl8pPr>
            <a:lvl9pPr marL="4876800" indent="0">
              <a:buNone/>
              <a:defRPr sz="18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/>
          <p:nvPr>
            <p:custDataLst>
              <p:tags r:id="rId2"/>
            </p:custDataLst>
          </p:nvPr>
        </p:nvSpPr>
        <p:spPr bwMode="auto">
          <a:xfrm>
            <a:off x="9256392" y="5704904"/>
            <a:ext cx="2935608" cy="1154683"/>
          </a:xfrm>
          <a:custGeom>
            <a:avLst/>
            <a:gdLst>
              <a:gd name="T0" fmla="*/ 1861 w 1861"/>
              <a:gd name="T1" fmla="*/ 732 h 732"/>
              <a:gd name="T2" fmla="*/ 1861 w 1861"/>
              <a:gd name="T3" fmla="*/ 0 h 732"/>
              <a:gd name="T4" fmla="*/ 0 w 1861"/>
              <a:gd name="T5" fmla="*/ 732 h 732"/>
              <a:gd name="T6" fmla="*/ 1861 w 1861"/>
              <a:gd name="T7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1" h="732">
                <a:moveTo>
                  <a:pt x="1861" y="732"/>
                </a:moveTo>
                <a:lnTo>
                  <a:pt x="1861" y="0"/>
                </a:lnTo>
                <a:lnTo>
                  <a:pt x="0" y="732"/>
                </a:lnTo>
                <a:lnTo>
                  <a:pt x="1861" y="7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-1589" y="-1588"/>
            <a:ext cx="4826265" cy="4034145"/>
            <a:chOff x="-1588" y="-1588"/>
            <a:chExt cx="2708276" cy="2263775"/>
          </a:xfrm>
        </p:grpSpPr>
        <p:sp>
          <p:nvSpPr>
            <p:cNvPr id="10" name="Freeform 10"/>
            <p:cNvSpPr/>
            <p:nvPr>
              <p:custDataLst>
                <p:tags r:id="rId4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</a:endParaRPr>
            </a:p>
          </p:txBody>
        </p:sp>
        <p:sp>
          <p:nvSpPr>
            <p:cNvPr id="11" name="Freeform 11"/>
            <p:cNvSpPr/>
            <p:nvPr>
              <p:custDataLst>
                <p:tags r:id="rId5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</a:endParaRPr>
            </a:p>
          </p:txBody>
        </p:sp>
        <p:sp>
          <p:nvSpPr>
            <p:cNvPr id="12" name="Freeform 12"/>
            <p:cNvSpPr/>
            <p:nvPr>
              <p:custDataLst>
                <p:tags r:id="rId6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</a:endParaRPr>
            </a:p>
          </p:txBody>
        </p:sp>
      </p:grpSp>
      <p:cxnSp>
        <p:nvCxnSpPr>
          <p:cNvPr id="32" name="直接连接符 31"/>
          <p:cNvCxnSpPr/>
          <p:nvPr>
            <p:custDataLst>
              <p:tags r:id="rId7"/>
            </p:custDataLst>
          </p:nvPr>
        </p:nvCxnSpPr>
        <p:spPr>
          <a:xfrm>
            <a:off x="3489325" y="4352290"/>
            <a:ext cx="5213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489325" y="3466468"/>
            <a:ext cx="5213350" cy="816796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44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3489396" y="4432300"/>
            <a:ext cx="5213208" cy="1292225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1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02BE-75D9-4A13-8483-9F7A1F0DFD3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D0B3-16F2-4BB3-8B69-B6D1C0B9DFF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F3350-FDFE-434A-AF7E-7091D48B416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D8C5F-DA56-4573-9953-9140AF26126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0A47C-E76F-48FB-BC0D-874814FB12E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96B87-BE78-49BB-992C-8C79238C70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8C22B-F217-4B3C-974E-BD2378D75662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C6390-D52F-4730-ACC1-E7F76964CD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3DAA-C377-4BCC-96D6-3AADB46601B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1B1E-A432-4F92-B1D4-79767232E2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7F53C-15A3-4870-90F7-DAB03B68BA0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65D6-171F-4062-A2E4-3A6F4E055D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3A6CE-EB77-4DCA-B07B-ABE7FC8419A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2293-7482-4618-8151-4DD9E3CBAE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50822-F770-426F-8DBF-69723AE6655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82F7-2FF0-4E14-8D81-9032C6814D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B69B6-62B5-4DBA-BB9C-169DCF87777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D12E-1C25-4D44-9F9D-105CF17578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-1588" y="-1588"/>
            <a:ext cx="12193588" cy="6861175"/>
            <a:chOff x="-1588" y="-1588"/>
            <a:chExt cx="12193588" cy="6861175"/>
          </a:xfrm>
        </p:grpSpPr>
        <p:grpSp>
          <p:nvGrpSpPr>
            <p:cNvPr id="19" name="组合 18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1588" y="-1588"/>
              <a:ext cx="1219689" cy="1019505"/>
              <a:chOff x="-1588" y="-1588"/>
              <a:chExt cx="2708276" cy="2263775"/>
            </a:xfrm>
          </p:grpSpPr>
          <p:sp>
            <p:nvSpPr>
              <p:cNvPr id="25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1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-1" y="5840081"/>
              <a:ext cx="12192001" cy="1019506"/>
              <a:chOff x="-1" y="3334018"/>
              <a:chExt cx="12192001" cy="3525569"/>
            </a:xfrm>
          </p:grpSpPr>
          <p:sp>
            <p:nvSpPr>
              <p:cNvPr id="21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3277911" y="4368816"/>
                <a:ext cx="4612422" cy="2490771"/>
              </a:xfrm>
              <a:custGeom>
                <a:avLst/>
                <a:gdLst>
                  <a:gd name="T0" fmla="*/ 0 w 2924"/>
                  <a:gd name="T1" fmla="*/ 1579 h 1579"/>
                  <a:gd name="T2" fmla="*/ 1870 w 2924"/>
                  <a:gd name="T3" fmla="*/ 1579 h 1579"/>
                  <a:gd name="T4" fmla="*/ 2924 w 2924"/>
                  <a:gd name="T5" fmla="*/ 1165 h 1579"/>
                  <a:gd name="T6" fmla="*/ 912 w 2924"/>
                  <a:gd name="T7" fmla="*/ 0 h 1579"/>
                  <a:gd name="T8" fmla="*/ 0 w 2924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4" h="1579">
                    <a:moveTo>
                      <a:pt x="0" y="1579"/>
                    </a:moveTo>
                    <a:lnTo>
                      <a:pt x="1870" y="1579"/>
                    </a:lnTo>
                    <a:lnTo>
                      <a:pt x="2924" y="1165"/>
                    </a:lnTo>
                    <a:lnTo>
                      <a:pt x="912" y="0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"/>
              <p:cNvSpPr/>
              <p:nvPr userDrawn="1">
                <p:custDataLst>
                  <p:tags r:id="rId9"/>
                </p:custDataLst>
              </p:nvPr>
            </p:nvSpPr>
            <p:spPr bwMode="auto">
              <a:xfrm>
                <a:off x="-1" y="4368816"/>
                <a:ext cx="4716532" cy="2490771"/>
              </a:xfrm>
              <a:custGeom>
                <a:avLst/>
                <a:gdLst>
                  <a:gd name="T0" fmla="*/ 0 w 2990"/>
                  <a:gd name="T1" fmla="*/ 1579 h 1579"/>
                  <a:gd name="T2" fmla="*/ 2078 w 2990"/>
                  <a:gd name="T3" fmla="*/ 1579 h 1579"/>
                  <a:gd name="T4" fmla="*/ 2990 w 2990"/>
                  <a:gd name="T5" fmla="*/ 0 h 1579"/>
                  <a:gd name="T6" fmla="*/ 0 w 2990"/>
                  <a:gd name="T7" fmla="*/ 1178 h 1579"/>
                  <a:gd name="T8" fmla="*/ 0 w 2990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0" h="1579">
                    <a:moveTo>
                      <a:pt x="0" y="1579"/>
                    </a:moveTo>
                    <a:lnTo>
                      <a:pt x="2078" y="1579"/>
                    </a:lnTo>
                    <a:lnTo>
                      <a:pt x="2990" y="0"/>
                    </a:lnTo>
                    <a:lnTo>
                      <a:pt x="0" y="1178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8"/>
              <p:cNvSpPr/>
              <p:nvPr userDrawn="1">
                <p:custDataLst>
                  <p:tags r:id="rId10"/>
                </p:custDataLst>
              </p:nvPr>
            </p:nvSpPr>
            <p:spPr bwMode="auto">
              <a:xfrm>
                <a:off x="6237180" y="4513940"/>
                <a:ext cx="5954820" cy="2345647"/>
              </a:xfrm>
              <a:custGeom>
                <a:avLst/>
                <a:gdLst>
                  <a:gd name="T0" fmla="*/ 1922 w 3775"/>
                  <a:gd name="T1" fmla="*/ 1487 h 1487"/>
                  <a:gd name="T2" fmla="*/ 3775 w 3775"/>
                  <a:gd name="T3" fmla="*/ 758 h 1487"/>
                  <a:gd name="T4" fmla="*/ 3775 w 3775"/>
                  <a:gd name="T5" fmla="*/ 0 h 1487"/>
                  <a:gd name="T6" fmla="*/ 0 w 3775"/>
                  <a:gd name="T7" fmla="*/ 1487 h 1487"/>
                  <a:gd name="T8" fmla="*/ 1922 w 3775"/>
                  <a:gd name="T9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5" h="1487">
                    <a:moveTo>
                      <a:pt x="1922" y="1487"/>
                    </a:moveTo>
                    <a:lnTo>
                      <a:pt x="3775" y="758"/>
                    </a:lnTo>
                    <a:lnTo>
                      <a:pt x="3775" y="0"/>
                    </a:lnTo>
                    <a:lnTo>
                      <a:pt x="0" y="1487"/>
                    </a:lnTo>
                    <a:lnTo>
                      <a:pt x="1922" y="148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zh-CN" altLang="en-US"/>
              </a:p>
            </p:txBody>
          </p:sp>
          <p:sp>
            <p:nvSpPr>
              <p:cNvPr id="24" name="Freeform 5"/>
              <p:cNvSpPr/>
              <p:nvPr userDrawn="1">
                <p:custDataLst>
                  <p:tags r:id="rId11"/>
                </p:custDataLst>
              </p:nvPr>
            </p:nvSpPr>
            <p:spPr bwMode="auto">
              <a:xfrm>
                <a:off x="3184842" y="3334018"/>
                <a:ext cx="9007157" cy="3525569"/>
              </a:xfrm>
              <a:custGeom>
                <a:avLst/>
                <a:gdLst>
                  <a:gd name="T0" fmla="*/ 0 w 5710"/>
                  <a:gd name="T1" fmla="*/ 2235 h 2235"/>
                  <a:gd name="T2" fmla="*/ 1924 w 5710"/>
                  <a:gd name="T3" fmla="*/ 2235 h 2235"/>
                  <a:gd name="T4" fmla="*/ 5710 w 5710"/>
                  <a:gd name="T5" fmla="*/ 743 h 2235"/>
                  <a:gd name="T6" fmla="*/ 5710 w 5710"/>
                  <a:gd name="T7" fmla="*/ 19 h 2235"/>
                  <a:gd name="T8" fmla="*/ 5676 w 5710"/>
                  <a:gd name="T9" fmla="*/ 0 h 2235"/>
                  <a:gd name="T10" fmla="*/ 0 w 5710"/>
                  <a:gd name="T11" fmla="*/ 2235 h 2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0" h="2235">
                    <a:moveTo>
                      <a:pt x="0" y="2235"/>
                    </a:moveTo>
                    <a:lnTo>
                      <a:pt x="1924" y="2235"/>
                    </a:lnTo>
                    <a:lnTo>
                      <a:pt x="5710" y="743"/>
                    </a:lnTo>
                    <a:lnTo>
                      <a:pt x="5710" y="19"/>
                    </a:lnTo>
                    <a:lnTo>
                      <a:pt x="5676" y="0"/>
                    </a:lnTo>
                    <a:lnTo>
                      <a:pt x="0" y="2235"/>
                    </a:lnTo>
                    <a:close/>
                  </a:path>
                </a:pathLst>
              </a:custGeom>
              <a:solidFill>
                <a:schemeClr val="accent2">
                  <a:alpha val="63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763B-ADFD-4316-89A0-32FF3F47492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8996-C61E-4306-8DBB-50389A71D4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B904-F0E6-420B-AC82-421776602E3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D8DC-D4F1-4538-BEC9-D67F604733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025525" y="6157913"/>
            <a:ext cx="647700" cy="328612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603251" y="6169025"/>
            <a:ext cx="798195" cy="3067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  <a:endParaRPr lang="en-US" altLang="zh-CN" sz="1400">
              <a:solidFill>
                <a:srgbClr val="FFFFFF"/>
              </a:solidFill>
              <a:latin typeface="Bebas Neue"/>
              <a:ea typeface="Bebas Neue"/>
              <a:cs typeface="Bebas Neue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-1588" y="-1588"/>
            <a:ext cx="12193588" cy="6861175"/>
            <a:chOff x="-1588" y="-1588"/>
            <a:chExt cx="12193588" cy="6861175"/>
          </a:xfrm>
        </p:grpSpPr>
        <p:grpSp>
          <p:nvGrpSpPr>
            <p:cNvPr id="21" name="组合 20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1588" y="-1588"/>
              <a:ext cx="1219689" cy="1019505"/>
              <a:chOff x="-1588" y="-1588"/>
              <a:chExt cx="2708276" cy="2263775"/>
            </a:xfrm>
          </p:grpSpPr>
          <p:sp>
            <p:nvSpPr>
              <p:cNvPr id="37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8"/>
                <a:ext cx="1801813" cy="2263775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1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890588" y="-1588"/>
                <a:ext cx="909638" cy="1141413"/>
              </a:xfrm>
              <a:custGeom>
                <a:avLst/>
                <a:gdLst>
                  <a:gd name="T0" fmla="*/ 573 w 573"/>
                  <a:gd name="T1" fmla="*/ 719 h 719"/>
                  <a:gd name="T2" fmla="*/ 0 w 573"/>
                  <a:gd name="T3" fmla="*/ 719 h 719"/>
                  <a:gd name="T4" fmla="*/ 573 w 573"/>
                  <a:gd name="T5" fmla="*/ 0 h 719"/>
                  <a:gd name="T6" fmla="*/ 573 w 573"/>
                  <a:gd name="T7" fmla="*/ 719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719">
                    <a:moveTo>
                      <a:pt x="573" y="719"/>
                    </a:moveTo>
                    <a:lnTo>
                      <a:pt x="0" y="719"/>
                    </a:lnTo>
                    <a:lnTo>
                      <a:pt x="573" y="0"/>
                    </a:lnTo>
                    <a:lnTo>
                      <a:pt x="573" y="7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00225" y="-1588"/>
                <a:ext cx="906463" cy="1141413"/>
              </a:xfrm>
              <a:custGeom>
                <a:avLst/>
                <a:gdLst>
                  <a:gd name="T0" fmla="*/ 0 w 571"/>
                  <a:gd name="T1" fmla="*/ 0 h 719"/>
                  <a:gd name="T2" fmla="*/ 571 w 571"/>
                  <a:gd name="T3" fmla="*/ 0 h 719"/>
                  <a:gd name="T4" fmla="*/ 0 w 571"/>
                  <a:gd name="T5" fmla="*/ 719 h 719"/>
                  <a:gd name="T6" fmla="*/ 0 w 571"/>
                  <a:gd name="T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719">
                    <a:moveTo>
                      <a:pt x="0" y="0"/>
                    </a:moveTo>
                    <a:lnTo>
                      <a:pt x="571" y="0"/>
                    </a:lnTo>
                    <a:lnTo>
                      <a:pt x="0" y="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-1" y="5840081"/>
              <a:ext cx="12192001" cy="1019506"/>
              <a:chOff x="-1" y="3334018"/>
              <a:chExt cx="12192001" cy="3525569"/>
            </a:xfrm>
          </p:grpSpPr>
          <p:sp>
            <p:nvSpPr>
              <p:cNvPr id="33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3277911" y="4368816"/>
                <a:ext cx="4612422" cy="2490771"/>
              </a:xfrm>
              <a:custGeom>
                <a:avLst/>
                <a:gdLst>
                  <a:gd name="T0" fmla="*/ 0 w 2924"/>
                  <a:gd name="T1" fmla="*/ 1579 h 1579"/>
                  <a:gd name="T2" fmla="*/ 1870 w 2924"/>
                  <a:gd name="T3" fmla="*/ 1579 h 1579"/>
                  <a:gd name="T4" fmla="*/ 2924 w 2924"/>
                  <a:gd name="T5" fmla="*/ 1165 h 1579"/>
                  <a:gd name="T6" fmla="*/ 912 w 2924"/>
                  <a:gd name="T7" fmla="*/ 0 h 1579"/>
                  <a:gd name="T8" fmla="*/ 0 w 2924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4" h="1579">
                    <a:moveTo>
                      <a:pt x="0" y="1579"/>
                    </a:moveTo>
                    <a:lnTo>
                      <a:pt x="1870" y="1579"/>
                    </a:lnTo>
                    <a:lnTo>
                      <a:pt x="2924" y="1165"/>
                    </a:lnTo>
                    <a:lnTo>
                      <a:pt x="912" y="0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"/>
              <p:cNvSpPr/>
              <p:nvPr userDrawn="1">
                <p:custDataLst>
                  <p:tags r:id="rId9"/>
                </p:custDataLst>
              </p:nvPr>
            </p:nvSpPr>
            <p:spPr bwMode="auto">
              <a:xfrm>
                <a:off x="-1" y="4368816"/>
                <a:ext cx="4716532" cy="2490771"/>
              </a:xfrm>
              <a:custGeom>
                <a:avLst/>
                <a:gdLst>
                  <a:gd name="T0" fmla="*/ 0 w 2990"/>
                  <a:gd name="T1" fmla="*/ 1579 h 1579"/>
                  <a:gd name="T2" fmla="*/ 2078 w 2990"/>
                  <a:gd name="T3" fmla="*/ 1579 h 1579"/>
                  <a:gd name="T4" fmla="*/ 2990 w 2990"/>
                  <a:gd name="T5" fmla="*/ 0 h 1579"/>
                  <a:gd name="T6" fmla="*/ 0 w 2990"/>
                  <a:gd name="T7" fmla="*/ 1178 h 1579"/>
                  <a:gd name="T8" fmla="*/ 0 w 2990"/>
                  <a:gd name="T9" fmla="*/ 1579 h 1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0" h="1579">
                    <a:moveTo>
                      <a:pt x="0" y="1579"/>
                    </a:moveTo>
                    <a:lnTo>
                      <a:pt x="2078" y="1579"/>
                    </a:lnTo>
                    <a:lnTo>
                      <a:pt x="2990" y="0"/>
                    </a:lnTo>
                    <a:lnTo>
                      <a:pt x="0" y="1178"/>
                    </a:lnTo>
                    <a:lnTo>
                      <a:pt x="0" y="15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8"/>
              <p:cNvSpPr/>
              <p:nvPr userDrawn="1">
                <p:custDataLst>
                  <p:tags r:id="rId10"/>
                </p:custDataLst>
              </p:nvPr>
            </p:nvSpPr>
            <p:spPr bwMode="auto">
              <a:xfrm>
                <a:off x="6237180" y="4513940"/>
                <a:ext cx="5954820" cy="2345647"/>
              </a:xfrm>
              <a:custGeom>
                <a:avLst/>
                <a:gdLst>
                  <a:gd name="T0" fmla="*/ 1922 w 3775"/>
                  <a:gd name="T1" fmla="*/ 1487 h 1487"/>
                  <a:gd name="T2" fmla="*/ 3775 w 3775"/>
                  <a:gd name="T3" fmla="*/ 758 h 1487"/>
                  <a:gd name="T4" fmla="*/ 3775 w 3775"/>
                  <a:gd name="T5" fmla="*/ 0 h 1487"/>
                  <a:gd name="T6" fmla="*/ 0 w 3775"/>
                  <a:gd name="T7" fmla="*/ 1487 h 1487"/>
                  <a:gd name="T8" fmla="*/ 1922 w 3775"/>
                  <a:gd name="T9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5" h="1487">
                    <a:moveTo>
                      <a:pt x="1922" y="1487"/>
                    </a:moveTo>
                    <a:lnTo>
                      <a:pt x="3775" y="758"/>
                    </a:lnTo>
                    <a:lnTo>
                      <a:pt x="3775" y="0"/>
                    </a:lnTo>
                    <a:lnTo>
                      <a:pt x="0" y="1487"/>
                    </a:lnTo>
                    <a:lnTo>
                      <a:pt x="1922" y="148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zh-CN" altLang="en-US"/>
              </a:p>
            </p:txBody>
          </p:sp>
          <p:sp>
            <p:nvSpPr>
              <p:cNvPr id="36" name="Freeform 5"/>
              <p:cNvSpPr/>
              <p:nvPr userDrawn="1">
                <p:custDataLst>
                  <p:tags r:id="rId11"/>
                </p:custDataLst>
              </p:nvPr>
            </p:nvSpPr>
            <p:spPr bwMode="auto">
              <a:xfrm>
                <a:off x="3184842" y="3334018"/>
                <a:ext cx="9007157" cy="3525569"/>
              </a:xfrm>
              <a:custGeom>
                <a:avLst/>
                <a:gdLst>
                  <a:gd name="T0" fmla="*/ 0 w 5710"/>
                  <a:gd name="T1" fmla="*/ 2235 h 2235"/>
                  <a:gd name="T2" fmla="*/ 1924 w 5710"/>
                  <a:gd name="T3" fmla="*/ 2235 h 2235"/>
                  <a:gd name="T4" fmla="*/ 5710 w 5710"/>
                  <a:gd name="T5" fmla="*/ 743 h 2235"/>
                  <a:gd name="T6" fmla="*/ 5710 w 5710"/>
                  <a:gd name="T7" fmla="*/ 19 h 2235"/>
                  <a:gd name="T8" fmla="*/ 5676 w 5710"/>
                  <a:gd name="T9" fmla="*/ 0 h 2235"/>
                  <a:gd name="T10" fmla="*/ 0 w 5710"/>
                  <a:gd name="T11" fmla="*/ 2235 h 2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10" h="2235">
                    <a:moveTo>
                      <a:pt x="0" y="2235"/>
                    </a:moveTo>
                    <a:lnTo>
                      <a:pt x="1924" y="2235"/>
                    </a:lnTo>
                    <a:lnTo>
                      <a:pt x="5710" y="743"/>
                    </a:lnTo>
                    <a:lnTo>
                      <a:pt x="5710" y="19"/>
                    </a:lnTo>
                    <a:lnTo>
                      <a:pt x="5676" y="0"/>
                    </a:lnTo>
                    <a:lnTo>
                      <a:pt x="0" y="2235"/>
                    </a:lnTo>
                    <a:close/>
                  </a:path>
                </a:pathLst>
              </a:custGeom>
              <a:solidFill>
                <a:schemeClr val="accent2">
                  <a:alpha val="63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hf hdr="0" ft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8"/>
          <p:cNvCxnSpPr/>
          <p:nvPr userDrawn="1"/>
        </p:nvCxnSpPr>
        <p:spPr>
          <a:xfrm>
            <a:off x="685800" y="6089650"/>
            <a:ext cx="4365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065213"/>
            <a:ext cx="100584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87354" y="1334529"/>
            <a:ext cx="6314302" cy="39418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flipV="1">
            <a:off x="0" y="-4"/>
            <a:ext cx="1288961" cy="58521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 rot="2685820" flipH="1">
            <a:off x="10132572" y="51866"/>
            <a:ext cx="2253114" cy="4784917"/>
          </a:xfrm>
          <a:custGeom>
            <a:avLst/>
            <a:gdLst>
              <a:gd name="connsiteX0" fmla="*/ 2185490 w 2253114"/>
              <a:gd name="connsiteY0" fmla="*/ 0 h 4784917"/>
              <a:gd name="connsiteX1" fmla="*/ 0 w 2253114"/>
              <a:gd name="connsiteY1" fmla="*/ 2203594 h 4784917"/>
              <a:gd name="connsiteX2" fmla="*/ 0 w 2253114"/>
              <a:gd name="connsiteY2" fmla="*/ 4784917 h 4784917"/>
              <a:gd name="connsiteX3" fmla="*/ 2253114 w 2253114"/>
              <a:gd name="connsiteY3" fmla="*/ 4784917 h 4784917"/>
              <a:gd name="connsiteX4" fmla="*/ 2253114 w 2253114"/>
              <a:gd name="connsiteY4" fmla="*/ 67441 h 478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784917">
                <a:moveTo>
                  <a:pt x="2185490" y="0"/>
                </a:moveTo>
                <a:lnTo>
                  <a:pt x="0" y="2203594"/>
                </a:lnTo>
                <a:lnTo>
                  <a:pt x="0" y="4784917"/>
                </a:lnTo>
                <a:lnTo>
                  <a:pt x="2253114" y="4784917"/>
                </a:lnTo>
                <a:lnTo>
                  <a:pt x="2253114" y="67441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 rot="19001926">
            <a:off x="10016788" y="1963463"/>
            <a:ext cx="2253114" cy="4957418"/>
          </a:xfrm>
          <a:custGeom>
            <a:avLst/>
            <a:gdLst>
              <a:gd name="connsiteX0" fmla="*/ 2253114 w 2253114"/>
              <a:gd name="connsiteY0" fmla="*/ 0 h 4957418"/>
              <a:gd name="connsiteX1" fmla="*/ 2253114 w 2253114"/>
              <a:gd name="connsiteY1" fmla="*/ 2812310 h 4957418"/>
              <a:gd name="connsiteX2" fmla="*/ 231579 w 2253114"/>
              <a:gd name="connsiteY2" fmla="*/ 4957418 h 4957418"/>
              <a:gd name="connsiteX3" fmla="*/ 0 w 2253114"/>
              <a:gd name="connsiteY3" fmla="*/ 4740954 h 4957418"/>
              <a:gd name="connsiteX4" fmla="*/ 0 w 2253114"/>
              <a:gd name="connsiteY4" fmla="*/ 0 h 495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957418">
                <a:moveTo>
                  <a:pt x="2253114" y="0"/>
                </a:moveTo>
                <a:lnTo>
                  <a:pt x="2253114" y="2812310"/>
                </a:lnTo>
                <a:lnTo>
                  <a:pt x="231579" y="4957418"/>
                </a:lnTo>
                <a:lnTo>
                  <a:pt x="0" y="47409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361" y="-70759"/>
            <a:ext cx="10515600" cy="965409"/>
          </a:xfrm>
        </p:spPr>
        <p:txBody>
          <a:bodyPr>
            <a:normAutofit/>
          </a:bodyPr>
          <a:lstStyle>
            <a:lvl1pPr>
              <a:defRPr sz="20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-1588" y="-1588"/>
            <a:ext cx="943697" cy="788811"/>
            <a:chOff x="-1588" y="-1588"/>
            <a:chExt cx="2708276" cy="2263775"/>
          </a:xfrm>
        </p:grpSpPr>
        <p:sp>
          <p:nvSpPr>
            <p:cNvPr id="7" name="Freeform 10"/>
            <p:cNvSpPr/>
            <p:nvPr>
              <p:custDataLst>
                <p:tags r:id="rId3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Freeform 11"/>
            <p:cNvSpPr/>
            <p:nvPr>
              <p:custDataLst>
                <p:tags r:id="rId4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Freeform 12"/>
            <p:cNvSpPr/>
            <p:nvPr>
              <p:custDataLst>
                <p:tags r:id="rId5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 flipH="1" flipV="1">
            <a:off x="11248303" y="6069189"/>
            <a:ext cx="943697" cy="788811"/>
            <a:chOff x="-1588" y="-1588"/>
            <a:chExt cx="2708276" cy="2263775"/>
          </a:xfrm>
        </p:grpSpPr>
        <p:sp>
          <p:nvSpPr>
            <p:cNvPr id="11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Freeform 11"/>
            <p:cNvSpPr/>
            <p:nvPr>
              <p:custDataLst>
                <p:tags r:id="rId8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2"/>
            <p:cNvSpPr/>
            <p:nvPr>
              <p:custDataLst>
                <p:tags r:id="rId9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-1588" y="-1588"/>
            <a:ext cx="943697" cy="788811"/>
            <a:chOff x="-1588" y="-1588"/>
            <a:chExt cx="2708276" cy="2263775"/>
          </a:xfrm>
        </p:grpSpPr>
        <p:sp>
          <p:nvSpPr>
            <p:cNvPr id="9" name="Freeform 10"/>
            <p:cNvSpPr/>
            <p:nvPr>
              <p:custDataLst>
                <p:tags r:id="rId3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Freeform 11"/>
            <p:cNvSpPr/>
            <p:nvPr>
              <p:custDataLst>
                <p:tags r:id="rId4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12"/>
            <p:cNvSpPr/>
            <p:nvPr>
              <p:custDataLst>
                <p:tags r:id="rId5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 flipH="1" flipV="1">
            <a:off x="11248303" y="6069189"/>
            <a:ext cx="943697" cy="788811"/>
            <a:chOff x="-1588" y="-1588"/>
            <a:chExt cx="2708276" cy="2263775"/>
          </a:xfrm>
        </p:grpSpPr>
        <p:sp>
          <p:nvSpPr>
            <p:cNvPr id="13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-1588" y="-1588"/>
              <a:ext cx="1801813" cy="2263775"/>
            </a:xfrm>
            <a:custGeom>
              <a:avLst/>
              <a:gdLst>
                <a:gd name="T0" fmla="*/ 0 w 1135"/>
                <a:gd name="T1" fmla="*/ 0 h 1426"/>
                <a:gd name="T2" fmla="*/ 1135 w 1135"/>
                <a:gd name="T3" fmla="*/ 0 h 1426"/>
                <a:gd name="T4" fmla="*/ 0 w 1135"/>
                <a:gd name="T5" fmla="*/ 1426 h 1426"/>
                <a:gd name="T6" fmla="*/ 0 w 1135"/>
                <a:gd name="T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5" h="1426">
                  <a:moveTo>
                    <a:pt x="0" y="0"/>
                  </a:moveTo>
                  <a:lnTo>
                    <a:pt x="1135" y="0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1"/>
            <p:cNvSpPr/>
            <p:nvPr>
              <p:custDataLst>
                <p:tags r:id="rId8"/>
              </p:custDataLst>
            </p:nvPr>
          </p:nvSpPr>
          <p:spPr bwMode="auto">
            <a:xfrm>
              <a:off x="890588" y="-1588"/>
              <a:ext cx="909638" cy="1141413"/>
            </a:xfrm>
            <a:custGeom>
              <a:avLst/>
              <a:gdLst>
                <a:gd name="T0" fmla="*/ 573 w 573"/>
                <a:gd name="T1" fmla="*/ 719 h 719"/>
                <a:gd name="T2" fmla="*/ 0 w 573"/>
                <a:gd name="T3" fmla="*/ 719 h 719"/>
                <a:gd name="T4" fmla="*/ 573 w 573"/>
                <a:gd name="T5" fmla="*/ 0 h 719"/>
                <a:gd name="T6" fmla="*/ 573 w 573"/>
                <a:gd name="T7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719">
                  <a:moveTo>
                    <a:pt x="573" y="719"/>
                  </a:moveTo>
                  <a:lnTo>
                    <a:pt x="0" y="719"/>
                  </a:lnTo>
                  <a:lnTo>
                    <a:pt x="573" y="0"/>
                  </a:lnTo>
                  <a:lnTo>
                    <a:pt x="573" y="7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12"/>
            <p:cNvSpPr/>
            <p:nvPr>
              <p:custDataLst>
                <p:tags r:id="rId9"/>
              </p:custDataLst>
            </p:nvPr>
          </p:nvSpPr>
          <p:spPr bwMode="auto">
            <a:xfrm>
              <a:off x="1800225" y="-1588"/>
              <a:ext cx="906463" cy="1141413"/>
            </a:xfrm>
            <a:custGeom>
              <a:avLst/>
              <a:gdLst>
                <a:gd name="T0" fmla="*/ 0 w 571"/>
                <a:gd name="T1" fmla="*/ 0 h 719"/>
                <a:gd name="T2" fmla="*/ 571 w 571"/>
                <a:gd name="T3" fmla="*/ 0 h 719"/>
                <a:gd name="T4" fmla="*/ 0 w 571"/>
                <a:gd name="T5" fmla="*/ 719 h 719"/>
                <a:gd name="T6" fmla="*/ 0 w 571"/>
                <a:gd name="T7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719">
                  <a:moveTo>
                    <a:pt x="0" y="0"/>
                  </a:moveTo>
                  <a:lnTo>
                    <a:pt x="571" y="0"/>
                  </a:lnTo>
                  <a:lnTo>
                    <a:pt x="0" y="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2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-1588" y="-1587"/>
            <a:ext cx="12193588" cy="6861007"/>
            <a:chOff x="-1588" y="-1587"/>
            <a:chExt cx="12193588" cy="6861007"/>
          </a:xfrm>
        </p:grpSpPr>
        <p:sp>
          <p:nvSpPr>
            <p:cNvPr id="18" name="矩形 17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9" name="组合 18"/>
            <p:cNvGrpSpPr/>
            <p:nvPr userDrawn="1"/>
          </p:nvGrpSpPr>
          <p:grpSpPr>
            <a:xfrm>
              <a:off x="-1588" y="-1587"/>
              <a:ext cx="1498522" cy="1250788"/>
              <a:chOff x="-1588" y="-1587"/>
              <a:chExt cx="1498522" cy="1250788"/>
            </a:xfrm>
          </p:grpSpPr>
          <p:sp>
            <p:nvSpPr>
              <p:cNvPr id="34" name="Freeform 1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-1588" y="-1587"/>
                <a:ext cx="995543" cy="1250788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任意多边形: 形状 34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742657" y="-1587"/>
                <a:ext cx="502596" cy="316915"/>
              </a:xfrm>
              <a:custGeom>
                <a:avLst/>
                <a:gdLst>
                  <a:gd name="connsiteX0" fmla="*/ 252562 w 502596"/>
                  <a:gd name="connsiteY0" fmla="*/ 0 h 316915"/>
                  <a:gd name="connsiteX1" fmla="*/ 502596 w 502596"/>
                  <a:gd name="connsiteY1" fmla="*/ 0 h 316915"/>
                  <a:gd name="connsiteX2" fmla="*/ 502596 w 502596"/>
                  <a:gd name="connsiteY2" fmla="*/ 316915 h 316915"/>
                  <a:gd name="connsiteX3" fmla="*/ 0 w 502596"/>
                  <a:gd name="connsiteY3" fmla="*/ 316915 h 31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96" h="316915">
                    <a:moveTo>
                      <a:pt x="252562" y="0"/>
                    </a:moveTo>
                    <a:lnTo>
                      <a:pt x="502596" y="0"/>
                    </a:lnTo>
                    <a:lnTo>
                      <a:pt x="502596" y="316915"/>
                    </a:lnTo>
                    <a:lnTo>
                      <a:pt x="0" y="31691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任意多边形: 形状 3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245253" y="-1587"/>
                <a:ext cx="251681" cy="316915"/>
              </a:xfrm>
              <a:custGeom>
                <a:avLst/>
                <a:gdLst>
                  <a:gd name="connsiteX0" fmla="*/ 0 w 251681"/>
                  <a:gd name="connsiteY0" fmla="*/ 0 h 316915"/>
                  <a:gd name="connsiteX1" fmla="*/ 251681 w 251681"/>
                  <a:gd name="connsiteY1" fmla="*/ 0 h 316915"/>
                  <a:gd name="connsiteX2" fmla="*/ 0 w 251681"/>
                  <a:gd name="connsiteY2" fmla="*/ 316915 h 31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681" h="316915">
                    <a:moveTo>
                      <a:pt x="0" y="0"/>
                    </a:moveTo>
                    <a:lnTo>
                      <a:pt x="251681" y="0"/>
                    </a:lnTo>
                    <a:lnTo>
                      <a:pt x="0" y="3169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0" name="组合 19"/>
            <p:cNvGrpSpPr/>
            <p:nvPr userDrawn="1"/>
          </p:nvGrpSpPr>
          <p:grpSpPr>
            <a:xfrm>
              <a:off x="10694607" y="5608632"/>
              <a:ext cx="1497393" cy="1250788"/>
              <a:chOff x="10694607" y="5608632"/>
              <a:chExt cx="1497393" cy="1250788"/>
            </a:xfrm>
          </p:grpSpPr>
          <p:sp>
            <p:nvSpPr>
              <p:cNvPr id="31" name="Freeform 10"/>
              <p:cNvSpPr/>
              <p:nvPr>
                <p:custDataLst>
                  <p:tags r:id="rId7"/>
                </p:custDataLst>
              </p:nvPr>
            </p:nvSpPr>
            <p:spPr bwMode="auto">
              <a:xfrm rot="10800000">
                <a:off x="11196457" y="5608632"/>
                <a:ext cx="995543" cy="1250788"/>
              </a:xfrm>
              <a:custGeom>
                <a:avLst/>
                <a:gdLst>
                  <a:gd name="T0" fmla="*/ 0 w 1135"/>
                  <a:gd name="T1" fmla="*/ 0 h 1426"/>
                  <a:gd name="T2" fmla="*/ 1135 w 1135"/>
                  <a:gd name="T3" fmla="*/ 0 h 1426"/>
                  <a:gd name="T4" fmla="*/ 0 w 1135"/>
                  <a:gd name="T5" fmla="*/ 1426 h 1426"/>
                  <a:gd name="T6" fmla="*/ 0 w 1135"/>
                  <a:gd name="T7" fmla="*/ 0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5" h="1426">
                    <a:moveTo>
                      <a:pt x="0" y="0"/>
                    </a:moveTo>
                    <a:lnTo>
                      <a:pt x="1135" y="0"/>
                    </a:lnTo>
                    <a:lnTo>
                      <a:pt x="0" y="1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" name="任意多边形: 形状 31"/>
              <p:cNvSpPr/>
              <p:nvPr>
                <p:custDataLst>
                  <p:tags r:id="rId8"/>
                </p:custDataLst>
              </p:nvPr>
            </p:nvSpPr>
            <p:spPr bwMode="auto">
              <a:xfrm rot="10800000">
                <a:off x="10945159" y="6542505"/>
                <a:ext cx="502596" cy="315495"/>
              </a:xfrm>
              <a:custGeom>
                <a:avLst/>
                <a:gdLst>
                  <a:gd name="connsiteX0" fmla="*/ 502596 w 502596"/>
                  <a:gd name="connsiteY0" fmla="*/ 315495 h 315495"/>
                  <a:gd name="connsiteX1" fmla="*/ 0 w 502596"/>
                  <a:gd name="connsiteY1" fmla="*/ 315495 h 315495"/>
                  <a:gd name="connsiteX2" fmla="*/ 251431 w 502596"/>
                  <a:gd name="connsiteY2" fmla="*/ 0 h 315495"/>
                  <a:gd name="connsiteX3" fmla="*/ 502596 w 502596"/>
                  <a:gd name="connsiteY3" fmla="*/ 0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96" h="315495">
                    <a:moveTo>
                      <a:pt x="502596" y="315495"/>
                    </a:moveTo>
                    <a:lnTo>
                      <a:pt x="0" y="315495"/>
                    </a:lnTo>
                    <a:lnTo>
                      <a:pt x="251431" y="0"/>
                    </a:lnTo>
                    <a:lnTo>
                      <a:pt x="50259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任意多边形: 形状 32"/>
              <p:cNvSpPr/>
              <p:nvPr>
                <p:custDataLst>
                  <p:tags r:id="rId9"/>
                </p:custDataLst>
              </p:nvPr>
            </p:nvSpPr>
            <p:spPr bwMode="auto">
              <a:xfrm rot="10800000">
                <a:off x="10694607" y="6542505"/>
                <a:ext cx="250553" cy="315495"/>
              </a:xfrm>
              <a:custGeom>
                <a:avLst/>
                <a:gdLst>
                  <a:gd name="connsiteX0" fmla="*/ 0 w 250553"/>
                  <a:gd name="connsiteY0" fmla="*/ 315495 h 315495"/>
                  <a:gd name="connsiteX1" fmla="*/ 0 w 250553"/>
                  <a:gd name="connsiteY1" fmla="*/ 0 h 315495"/>
                  <a:gd name="connsiteX2" fmla="*/ 250553 w 250553"/>
                  <a:gd name="connsiteY2" fmla="*/ 0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553" h="315495">
                    <a:moveTo>
                      <a:pt x="0" y="315495"/>
                    </a:moveTo>
                    <a:lnTo>
                      <a:pt x="0" y="0"/>
                    </a:lnTo>
                    <a:lnTo>
                      <a:pt x="2505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baseline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249.xml"/><Relationship Id="rId24" Type="http://schemas.openxmlformats.org/officeDocument/2006/relationships/tags" Target="../tags/tag248.xml"/><Relationship Id="rId23" Type="http://schemas.openxmlformats.org/officeDocument/2006/relationships/tags" Target="../tags/tag247.xml"/><Relationship Id="rId22" Type="http://schemas.openxmlformats.org/officeDocument/2006/relationships/tags" Target="../tags/tag246.xml"/><Relationship Id="rId21" Type="http://schemas.openxmlformats.org/officeDocument/2006/relationships/tags" Target="../tags/tag245.xml"/><Relationship Id="rId20" Type="http://schemas.openxmlformats.org/officeDocument/2006/relationships/tags" Target="../tags/tag244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7"/>
            <a:ext cx="8439151" cy="6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国家数字复合出版系统工程项目</a:t>
            </a:r>
            <a:endParaRPr lang="zh-CN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5pPr>
      <a:lvl6pPr marL="609600"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6pPr>
      <a:lvl7pPr marL="1219200"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7pPr>
      <a:lvl8pPr marL="1828800"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8pPr>
      <a:lvl9pPr marL="2438400" algn="ctr" rtl="0" eaLnBrk="0" fontAlgn="base" hangingPunct="0">
        <a:spcBef>
          <a:spcPct val="0"/>
        </a:spcBef>
        <a:spcAft>
          <a:spcPct val="0"/>
        </a:spcAft>
        <a:defRPr sz="3465">
          <a:solidFill>
            <a:srgbClr val="1D5AAC"/>
          </a:solidFill>
          <a:latin typeface="Arial" panose="020B0604020202090204" pitchFamily="34" charset="0"/>
          <a:ea typeface="黑体" panose="02010609060101010101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4265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3735">
          <a:solidFill>
            <a:schemeClr val="tx1"/>
          </a:solidFill>
          <a:latin typeface="+mn-lt"/>
          <a:ea typeface="+mn-ea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6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665">
          <a:solidFill>
            <a:schemeClr val="tx1"/>
          </a:solidFill>
          <a:latin typeface="+mn-lt"/>
          <a:ea typeface="+mn-ea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665">
          <a:solidFill>
            <a:schemeClr val="tx1"/>
          </a:solidFill>
          <a:latin typeface="+mn-lt"/>
          <a:ea typeface="+mn-ea"/>
        </a:defRPr>
      </a:lvl5pPr>
      <a:lvl6pPr marL="33528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665">
          <a:solidFill>
            <a:schemeClr val="tx1"/>
          </a:solidFill>
          <a:latin typeface="+mn-lt"/>
          <a:ea typeface="+mn-ea"/>
        </a:defRPr>
      </a:lvl6pPr>
      <a:lvl7pPr marL="39624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665">
          <a:solidFill>
            <a:schemeClr val="tx1"/>
          </a:solidFill>
          <a:latin typeface="+mn-lt"/>
          <a:ea typeface="+mn-ea"/>
        </a:defRPr>
      </a:lvl7pPr>
      <a:lvl8pPr marL="4572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665">
          <a:solidFill>
            <a:schemeClr val="tx1"/>
          </a:solidFill>
          <a:latin typeface="+mn-lt"/>
          <a:ea typeface="+mn-ea"/>
        </a:defRPr>
      </a:lvl8pPr>
      <a:lvl9pPr marL="51816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66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CAE9401-E3DA-42DC-9F2E-692C1210B54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CB1E8D-84E6-4288-A09F-4A098AD868C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spd="slow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5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9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image" Target="../media/image4.png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58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70.xml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45.png"/><Relationship Id="rId1" Type="http://schemas.openxmlformats.org/officeDocument/2006/relationships/tags" Target="../tags/tag27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45.png"/><Relationship Id="rId1" Type="http://schemas.openxmlformats.org/officeDocument/2006/relationships/tags" Target="../tags/tag27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14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4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54.png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4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6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4.png"/><Relationship Id="rId1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14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63.png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35.xml"/><Relationship Id="rId6" Type="http://schemas.openxmlformats.org/officeDocument/2006/relationships/tags" Target="../tags/tag276.xml"/><Relationship Id="rId5" Type="http://schemas.openxmlformats.org/officeDocument/2006/relationships/image" Target="../media/image67.png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5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79.xml"/><Relationship Id="rId1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tags" Target="../tags/tag280.xml"/><Relationship Id="rId1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81.xml"/><Relationship Id="rId1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87.png"/><Relationship Id="rId1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2.xml"/><Relationship Id="rId1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99.png"/><Relationship Id="rId1" Type="http://schemas.openxmlformats.org/officeDocument/2006/relationships/tags" Target="../tags/tag28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标题 49"/>
          <p:cNvSpPr>
            <a:spLocks noGrp="1"/>
          </p:cNvSpPr>
          <p:nvPr>
            <p:ph type="ctrTitle"/>
          </p:nvPr>
        </p:nvSpPr>
        <p:spPr>
          <a:xfrm>
            <a:off x="-417195" y="1287145"/>
            <a:ext cx="8374380" cy="1852295"/>
          </a:xfrm>
        </p:spPr>
        <p:txBody>
          <a:bodyPr>
            <a:normAutofit/>
          </a:bodyPr>
          <a:p>
            <a:pPr algn="r"/>
            <a:r>
              <a:rPr lang="zh-CN" altLang="en-US" sz="4400">
                <a:solidFill>
                  <a:schemeClr val="accent1">
                    <a:lumMod val="75000"/>
                  </a:schemeClr>
                </a:solidFill>
              </a:rPr>
              <a:t>巧用中国知网 助力论文写作</a:t>
            </a:r>
            <a:br>
              <a:rPr lang="zh-CN" altLang="en-US" sz="440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</a:rPr>
              <a:t>助力开题报告撰写</a:t>
            </a:r>
            <a:endParaRPr lang="zh-CN" alt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副标题 51"/>
          <p:cNvSpPr>
            <a:spLocks noGrp="1"/>
          </p:cNvSpPr>
          <p:nvPr>
            <p:ph type="subTitle" idx="1"/>
          </p:nvPr>
        </p:nvSpPr>
        <p:spPr>
          <a:xfrm>
            <a:off x="60259" y="3822928"/>
            <a:ext cx="5331375" cy="684650"/>
          </a:xfrm>
        </p:spPr>
        <p:txBody>
          <a:bodyPr>
            <a:noAutofit/>
          </a:bodyPr>
          <a:p>
            <a:pPr algn="ctr"/>
            <a:r>
              <a:rPr lang="zh-CN" altLang="en-US" sz="1900"/>
              <a:t>同方知网（北京）技术有限公司</a:t>
            </a:r>
            <a:endParaRPr lang="zh-CN" altLang="en-US" sz="1900"/>
          </a:p>
          <a:p>
            <a:pPr algn="ctr"/>
            <a:r>
              <a:rPr lang="zh-CN" altLang="en-US" sz="1900"/>
              <a:t>湖北分公司</a:t>
            </a:r>
            <a:endParaRPr lang="zh-CN" altLang="en-US" sz="1900"/>
          </a:p>
          <a:p>
            <a:pPr algn="ctr"/>
            <a:r>
              <a:rPr lang="zh-CN" altLang="en-US" sz="1900"/>
              <a:t>培训师：吴茜 </a:t>
            </a:r>
            <a:endParaRPr lang="zh-CN" altLang="en-US" sz="1900"/>
          </a:p>
        </p:txBody>
      </p:sp>
      <p:pic>
        <p:nvPicPr>
          <p:cNvPr id="10" name="图片 9" descr="微信图片_2020022615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6675" y="321945"/>
            <a:ext cx="1567815" cy="5346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09225" y="6349365"/>
            <a:ext cx="140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2021.6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040" y="3408045"/>
            <a:ext cx="2729230" cy="3309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8230" y="289560"/>
            <a:ext cx="5693410" cy="7067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出版物检索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355" y="1104900"/>
            <a:ext cx="11591925" cy="2695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085850"/>
            <a:ext cx="11591925" cy="5772150"/>
          </a:xfrm>
          <a:prstGeom prst="rect">
            <a:avLst/>
          </a:prstGeom>
        </p:spPr>
      </p:pic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3"/>
          <a:srcRect t="16871" b="16381"/>
          <a:stretch>
            <a:fillRect/>
          </a:stretch>
        </p:blipFill>
        <p:spPr>
          <a:xfrm>
            <a:off x="9418320" y="164465"/>
            <a:ext cx="2370455" cy="74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椭圆 3"/>
          <p:cNvSpPr/>
          <p:nvPr/>
        </p:nvSpPr>
        <p:spPr>
          <a:xfrm>
            <a:off x="3558540" y="2494280"/>
            <a:ext cx="1393190" cy="1282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23030" y="2843530"/>
            <a:ext cx="1028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i="1">
                <a:solidFill>
                  <a:schemeClr val="bg1"/>
                </a:solidFill>
              </a:rPr>
              <a:t>02</a:t>
            </a:r>
            <a:endParaRPr lang="en-US" altLang="zh-CN" sz="3200" i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52110" y="2843530"/>
            <a:ext cx="3831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</a:rPr>
              <a:t>科研创作全流程</a:t>
            </a:r>
            <a:endParaRPr lang="zh-CN" altLang="en-US" sz="3200">
              <a:solidFill>
                <a:schemeClr val="accent1"/>
              </a:solidFill>
            </a:endParaRPr>
          </a:p>
        </p:txBody>
      </p:sp>
      <p:pic>
        <p:nvPicPr>
          <p:cNvPr id="10" name="图片 9" descr="微信图片_2020022615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6675" y="321945"/>
            <a:ext cx="1567815" cy="534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844" y="3217828"/>
            <a:ext cx="2087391" cy="1064520"/>
            <a:chOff x="755576" y="2354316"/>
            <a:chExt cx="1565543" cy="798390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755576" y="2354316"/>
              <a:ext cx="1565543" cy="798390"/>
            </a:xfrm>
            <a:prstGeom prst="homePlate">
              <a:avLst>
                <a:gd name="adj" fmla="val 33678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24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WordArt 20"/>
            <p:cNvSpPr>
              <a:spLocks noChangeArrowheads="1" noChangeShapeType="1"/>
            </p:cNvSpPr>
            <p:nvPr/>
          </p:nvSpPr>
          <p:spPr bwMode="auto">
            <a:xfrm>
              <a:off x="895276" y="2591806"/>
              <a:ext cx="1137920" cy="3238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>
                <a:defRPr/>
              </a:pPr>
              <a:r>
                <a:rPr lang="zh-CN" altLang="en-US" sz="1865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科研选题</a:t>
              </a:r>
              <a:endParaRPr lang="zh-CN" altLang="en-US" sz="1865" b="1" kern="0" dirty="0">
                <a:ln w="9525" cmpd="sng">
                  <a:noFill/>
                  <a:round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19421" y="3217828"/>
            <a:ext cx="2087391" cy="1064520"/>
            <a:chOff x="2147342" y="2354316"/>
            <a:chExt cx="1565543" cy="798390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47342" y="2354316"/>
              <a:ext cx="1565543" cy="798390"/>
            </a:xfrm>
            <a:prstGeom prst="chevron">
              <a:avLst>
                <a:gd name="adj" fmla="val 33678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24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WordArt 21"/>
            <p:cNvSpPr>
              <a:spLocks noChangeArrowheads="1" noChangeShapeType="1"/>
            </p:cNvSpPr>
            <p:nvPr/>
          </p:nvSpPr>
          <p:spPr bwMode="auto">
            <a:xfrm>
              <a:off x="2648610" y="2591511"/>
              <a:ext cx="864000" cy="3240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8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资源获取</a:t>
              </a:r>
              <a:endParaRPr lang="zh-CN" altLang="en-US" sz="18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525977" y="3217828"/>
            <a:ext cx="2087391" cy="1064520"/>
            <a:chOff x="3501870" y="2354316"/>
            <a:chExt cx="1565543" cy="79839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501870" y="2354316"/>
              <a:ext cx="1565543" cy="798390"/>
            </a:xfrm>
            <a:prstGeom prst="chevron">
              <a:avLst>
                <a:gd name="adj" fmla="val 33678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24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WordArt 22"/>
            <p:cNvSpPr>
              <a:spLocks noChangeArrowheads="1" noChangeShapeType="1"/>
            </p:cNvSpPr>
            <p:nvPr/>
          </p:nvSpPr>
          <p:spPr bwMode="auto">
            <a:xfrm>
              <a:off x="4016296" y="2591511"/>
              <a:ext cx="864000" cy="324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>
                <a:defRPr/>
              </a:pPr>
              <a:r>
                <a:rPr lang="zh-CN" altLang="en-US" sz="1865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论文开题</a:t>
              </a:r>
              <a:endParaRPr lang="zh-CN" altLang="en-US" sz="1865" b="1" kern="0" dirty="0">
                <a:ln w="9525" cmpd="sng">
                  <a:noFill/>
                  <a:round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332514" y="3217828"/>
            <a:ext cx="2087391" cy="1064520"/>
            <a:chOff x="4837779" y="2354316"/>
            <a:chExt cx="1565543" cy="798390"/>
          </a:xfrm>
        </p:grpSpPr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4837779" y="2354316"/>
              <a:ext cx="1565543" cy="798390"/>
            </a:xfrm>
            <a:prstGeom prst="chevron">
              <a:avLst>
                <a:gd name="adj" fmla="val 33678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24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WordArt 23"/>
            <p:cNvSpPr>
              <a:spLocks noChangeArrowheads="1" noChangeShapeType="1"/>
            </p:cNvSpPr>
            <p:nvPr/>
          </p:nvSpPr>
          <p:spPr bwMode="auto">
            <a:xfrm>
              <a:off x="5333227" y="2591511"/>
              <a:ext cx="864000" cy="3240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8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文献学习</a:t>
              </a:r>
              <a:endParaRPr lang="zh-CN" altLang="en-US" sz="18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139041" y="3217828"/>
            <a:ext cx="2087391" cy="1064520"/>
            <a:chOff x="6175239" y="2354316"/>
            <a:chExt cx="1565543" cy="798390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175239" y="2354316"/>
              <a:ext cx="1565543" cy="798390"/>
            </a:xfrm>
            <a:prstGeom prst="chevron">
              <a:avLst>
                <a:gd name="adj" fmla="val 33678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24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WordArt 23"/>
            <p:cNvSpPr>
              <a:spLocks noChangeArrowheads="1" noChangeShapeType="1"/>
            </p:cNvSpPr>
            <p:nvPr/>
          </p:nvSpPr>
          <p:spPr bwMode="auto">
            <a:xfrm>
              <a:off x="6579343" y="2591511"/>
              <a:ext cx="864000" cy="3240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865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论文撰写</a:t>
              </a:r>
              <a:endParaRPr lang="zh-CN" altLang="en-US" sz="1865" b="1" kern="0" dirty="0">
                <a:ln w="9525" cmpd="sng">
                  <a:noFill/>
                  <a:round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1223761" y="1533891"/>
            <a:ext cx="0" cy="1577028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4849833" y="1533891"/>
            <a:ext cx="14575" cy="1577028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3025628" y="4403140"/>
            <a:ext cx="0" cy="1492088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6578022" y="4403168"/>
            <a:ext cx="0" cy="1492089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1227243" y="1613747"/>
            <a:ext cx="2161540" cy="681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明确的科研方向；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选择创新、热点话题；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 flipH="1">
            <a:off x="4953212" y="1534160"/>
            <a:ext cx="2905760" cy="1271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拟定提纲；</a:t>
            </a:r>
            <a:endParaRPr lang="zh-CN" altLang="en-US" sz="1600" dirty="0">
              <a:solidFill>
                <a:schemeClr val="tx1"/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形成论点和论据；</a:t>
            </a:r>
            <a:endParaRPr lang="zh-CN" altLang="en-US" sz="1600" dirty="0">
              <a:solidFill>
                <a:schemeClr val="tx1"/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研究设计；</a:t>
            </a:r>
            <a:endParaRPr lang="zh-CN" altLang="en-US" sz="1600" dirty="0">
              <a:solidFill>
                <a:schemeClr val="tx1"/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研究预期成果及成果形式。</a:t>
            </a:r>
            <a:endParaRPr lang="zh-CN" altLang="en-US" sz="1600" dirty="0">
              <a:solidFill>
                <a:schemeClr val="tx1"/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 flipH="1">
            <a:off x="6721052" y="4537287"/>
            <a:ext cx="3013287" cy="1271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丰富基础知识；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积累研究素材；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把握学术观点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学习技术方法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 flipH="1">
            <a:off x="3136265" y="4540673"/>
            <a:ext cx="2757593" cy="1271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搜集一手资料；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查看最新研究进展和成果；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积累实用素材；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H="1" flipV="1">
            <a:off x="8428589" y="1533891"/>
            <a:ext cx="14575" cy="1577028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400" kern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 flipH="1">
            <a:off x="8419888" y="1672378"/>
            <a:ext cx="3505200" cy="1271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确定新颖的标题；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明确中心思想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/>
                <a:ea typeface="微软雅黑" panose="020B0503020204020204" charset="-122"/>
                <a:cs typeface="+mn-ea"/>
                <a:sym typeface="+mn-lt"/>
              </a:rPr>
              <a:t>摘要简洁，正文具体，讨论有据，结论谨慎；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8030" y="352425"/>
            <a:ext cx="3984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科研创作全流程</a:t>
            </a:r>
            <a:endParaRPr lang="zh-CN" altLang="en-US" sz="28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微信图片_2020022615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6675" y="321945"/>
            <a:ext cx="1567815" cy="53467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animBg="1"/>
      <p:bldP spid="44" grpId="0" bldLvl="0" animBg="1"/>
      <p:bldP spid="44" grpId="1" animBg="1"/>
      <p:bldP spid="38" grpId="0" bldLvl="0" animBg="1"/>
      <p:bldP spid="38" grpId="1" animBg="1"/>
      <p:bldP spid="40" grpId="0" bldLvl="0" animBg="1"/>
      <p:bldP spid="40" grpId="1" animBg="1"/>
      <p:bldP spid="47" grpId="0" bldLvl="0" animBg="1"/>
      <p:bldP spid="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138767" y="5179907"/>
            <a:ext cx="2389293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阿尔伯特·爱因斯坦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26660" y="5178213"/>
            <a:ext cx="223774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诺伯特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宋体" panose="02010600030101010101" pitchFamily="2" charset="-122"/>
              </a:rPr>
              <a:t>·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维纳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96773" y="5178213"/>
            <a:ext cx="223774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克洛德·贝尔纳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51053" y="5701453"/>
            <a:ext cx="2237740" cy="358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英国科学学的创始人</a:t>
            </a:r>
            <a:endParaRPr lang="zh-CN" altLang="en-US" sz="1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组 21"/>
          <p:cNvGrpSpPr/>
          <p:nvPr/>
        </p:nvGrpSpPr>
        <p:grpSpPr>
          <a:xfrm>
            <a:off x="853440" y="1478280"/>
            <a:ext cx="2937933" cy="1506220"/>
            <a:chOff x="640211" y="1102178"/>
            <a:chExt cx="2203603" cy="1175657"/>
          </a:xfrm>
        </p:grpSpPr>
        <p:sp>
          <p:nvSpPr>
            <p:cNvPr id="20" name="圆角矩形 19"/>
            <p:cNvSpPr/>
            <p:nvPr/>
          </p:nvSpPr>
          <p:spPr>
            <a:xfrm>
              <a:off x="640211" y="1102178"/>
              <a:ext cx="2203603" cy="1049694"/>
            </a:xfrm>
            <a:prstGeom prst="roundRect">
              <a:avLst>
                <a:gd name="adj" fmla="val 5669"/>
              </a:avLst>
            </a:prstGeom>
            <a:solidFill>
              <a:srgbClr val="393F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65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1621317" y="2151872"/>
              <a:ext cx="241391" cy="125963"/>
            </a:xfrm>
            <a:prstGeom prst="triangle">
              <a:avLst/>
            </a:prstGeom>
            <a:solidFill>
              <a:srgbClr val="393F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65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58003" y="1657138"/>
            <a:ext cx="28067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提出一个问题往往比解决一个问题更重要</a:t>
            </a:r>
            <a:endParaRPr lang="zh-CN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6" name="组 25"/>
          <p:cNvGrpSpPr/>
          <p:nvPr/>
        </p:nvGrpSpPr>
        <p:grpSpPr>
          <a:xfrm>
            <a:off x="4752340" y="1478280"/>
            <a:ext cx="2937933" cy="1506220"/>
            <a:chOff x="640211" y="1102178"/>
            <a:chExt cx="2203603" cy="1175657"/>
          </a:xfrm>
        </p:grpSpPr>
        <p:sp>
          <p:nvSpPr>
            <p:cNvPr id="28" name="圆角矩形 27"/>
            <p:cNvSpPr/>
            <p:nvPr/>
          </p:nvSpPr>
          <p:spPr>
            <a:xfrm>
              <a:off x="640211" y="1102178"/>
              <a:ext cx="2203603" cy="1049694"/>
            </a:xfrm>
            <a:prstGeom prst="roundRect">
              <a:avLst>
                <a:gd name="adj" fmla="val 5669"/>
              </a:avLst>
            </a:prstGeom>
            <a:solidFill>
              <a:srgbClr val="393F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p:sp>
          <p:nvSpPr>
            <p:cNvPr id="29" name="等腰三角形 28"/>
            <p:cNvSpPr/>
            <p:nvPr/>
          </p:nvSpPr>
          <p:spPr>
            <a:xfrm flipV="1">
              <a:off x="1621317" y="2151872"/>
              <a:ext cx="241391" cy="125963"/>
            </a:xfrm>
            <a:prstGeom prst="triangle">
              <a:avLst/>
            </a:prstGeom>
            <a:solidFill>
              <a:srgbClr val="393F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843568" y="1636183"/>
            <a:ext cx="28067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知道应该干什么，比知道干什么更重要</a:t>
            </a:r>
            <a:endParaRPr lang="en-US" altLang="zh-CN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610600" y="1471507"/>
            <a:ext cx="2937933" cy="1345353"/>
          </a:xfrm>
          <a:prstGeom prst="roundRect">
            <a:avLst>
              <a:gd name="adj" fmla="val 5669"/>
            </a:avLst>
          </a:prstGeom>
          <a:solidFill>
            <a:srgbClr val="393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等腰三角形 33"/>
          <p:cNvSpPr/>
          <p:nvPr/>
        </p:nvSpPr>
        <p:spPr>
          <a:xfrm flipV="1">
            <a:off x="9918700" y="2816860"/>
            <a:ext cx="321733" cy="142240"/>
          </a:xfrm>
          <a:prstGeom prst="triangle">
            <a:avLst/>
          </a:prstGeom>
          <a:solidFill>
            <a:srgbClr val="393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32" name="文本框 31"/>
          <p:cNvSpPr txBox="1"/>
          <p:nvPr/>
        </p:nvSpPr>
        <p:spPr>
          <a:xfrm>
            <a:off x="8728498" y="1647613"/>
            <a:ext cx="271526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选择课题是科研的</a:t>
            </a:r>
            <a:endParaRPr lang="zh-CN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战略起点</a:t>
            </a:r>
            <a:endParaRPr lang="zh-CN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0" y="3221567"/>
            <a:ext cx="2020993" cy="17940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693" y="3221567"/>
            <a:ext cx="1789007" cy="16442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57140" y="5620173"/>
            <a:ext cx="2237740" cy="626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美国应用数学家</a:t>
            </a:r>
            <a:endParaRPr lang="zh-CN" altLang="en-US" sz="1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控制论的创始人</a:t>
            </a:r>
            <a:endParaRPr lang="zh-CN" altLang="en-US" sz="1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7393" y="5676053"/>
            <a:ext cx="2237740" cy="358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科学家、物理学家</a:t>
            </a:r>
            <a:endParaRPr lang="zh-CN" altLang="en-US" sz="1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593" y="3221567"/>
            <a:ext cx="2294467" cy="178138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342390" y="328295"/>
            <a:ext cx="76765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ker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选题是科学研究的第一步，是具有重要战略意义的一步</a:t>
            </a:r>
            <a:endParaRPr lang="zh-CN" altLang="en-US" sz="2400" ker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71880" y="191558"/>
            <a:ext cx="5301827" cy="6248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465" b="1">
                <a:solidFill>
                  <a:srgbClr val="48A2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典型的科研选题方法</a:t>
            </a:r>
            <a:endParaRPr lang="zh-CN" altLang="en-US" sz="3465" b="1">
              <a:solidFill>
                <a:srgbClr val="48A2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291" name="椭圆 12290"/>
          <p:cNvSpPr/>
          <p:nvPr/>
        </p:nvSpPr>
        <p:spPr>
          <a:xfrm>
            <a:off x="4792133" y="2910840"/>
            <a:ext cx="2326217" cy="20891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120226" tIns="62653" rIns="120226" bIns="62653" anchor="ctr"/>
          <a:lstStyle/>
          <a:p>
            <a:pPr lvl="0" indent="0" algn="ctr"/>
            <a:r>
              <a:rPr lang="zh-CN" altLang="en-US" sz="3465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目标</a:t>
            </a:r>
            <a:endParaRPr lang="zh-CN" altLang="en-US" sz="3465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  <a:p>
            <a:pPr lvl="0" indent="0" algn="ctr"/>
            <a:r>
              <a:rPr lang="zh-CN" altLang="en-US" sz="3465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选题</a:t>
            </a:r>
            <a:endParaRPr lang="zh-CN" altLang="en-US" sz="3465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1267" name="任意多边形 12291"/>
          <p:cNvSpPr/>
          <p:nvPr/>
        </p:nvSpPr>
        <p:spPr>
          <a:xfrm rot="120000">
            <a:off x="4154593" y="3822488"/>
            <a:ext cx="658284" cy="133351"/>
          </a:xfrm>
          <a:custGeom>
            <a:avLst/>
            <a:gdLst/>
            <a:ahLst/>
            <a:cxnLst>
              <a:cxn ang="0">
                <a:pos x="0" y="0"/>
              </a:cxn>
            </a:cxnLst>
            <a:rect l="0" t="0" r="0" b="0"/>
            <a:pathLst>
              <a:path w="617111" h="57656"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solidFill>
            <a:schemeClr val="accent1"/>
          </a:solidFill>
          <a:ln w="76200" cap="flat" cmpd="sng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268" name="椭圆 12292"/>
          <p:cNvSpPr/>
          <p:nvPr/>
        </p:nvSpPr>
        <p:spPr>
          <a:xfrm>
            <a:off x="2832100" y="3090757"/>
            <a:ext cx="1515533" cy="136313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120226" tIns="62653" rIns="120226" bIns="62653" anchor="ctr"/>
          <a:lstStyle/>
          <a:p>
            <a:pPr lvl="0" indent="0"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热点趋势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1269" name="椭圆 12293"/>
          <p:cNvSpPr/>
          <p:nvPr/>
        </p:nvSpPr>
        <p:spPr>
          <a:xfrm>
            <a:off x="5213350" y="1276985"/>
            <a:ext cx="1474470" cy="1295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120226" tIns="62653" rIns="120226" bIns="62653" anchor="ctr"/>
          <a:lstStyle/>
          <a:p>
            <a:pPr lvl="0" indent="0"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现实应用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1270" name="任意多边形 12294"/>
          <p:cNvSpPr/>
          <p:nvPr/>
        </p:nvSpPr>
        <p:spPr>
          <a:xfrm rot="10740000">
            <a:off x="7112000" y="3816773"/>
            <a:ext cx="658284" cy="133351"/>
          </a:xfrm>
          <a:custGeom>
            <a:avLst/>
            <a:gdLst/>
            <a:ahLst/>
            <a:cxnLst>
              <a:cxn ang="0">
                <a:pos x="0" y="0"/>
              </a:cxn>
            </a:cxnLst>
            <a:rect l="0" t="0" r="0" b="0"/>
            <a:pathLst>
              <a:path w="617111" h="57656"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solidFill>
            <a:schemeClr val="accent1"/>
          </a:solidFill>
          <a:ln w="76200" cap="flat" cmpd="sng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271" name="任意多边形 12295"/>
          <p:cNvSpPr/>
          <p:nvPr/>
        </p:nvSpPr>
        <p:spPr>
          <a:xfrm rot="5460000">
            <a:off x="5742517" y="2684357"/>
            <a:ext cx="389467" cy="110067"/>
          </a:xfrm>
          <a:custGeom>
            <a:avLst/>
            <a:gdLst/>
            <a:ahLst/>
            <a:cxnLst>
              <a:cxn ang="0">
                <a:pos x="0" y="0"/>
              </a:cxn>
            </a:cxnLst>
            <a:rect l="0" t="0" r="0" b="0"/>
            <a:pathLst>
              <a:path w="617111" h="57656"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solidFill>
            <a:schemeClr val="accent1"/>
          </a:solidFill>
          <a:ln w="76200" cap="flat" cmpd="sng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272" name="任意多边形 12296"/>
          <p:cNvSpPr/>
          <p:nvPr/>
        </p:nvSpPr>
        <p:spPr>
          <a:xfrm rot="-3660000">
            <a:off x="4709584" y="4957657"/>
            <a:ext cx="641349" cy="137583"/>
          </a:xfrm>
          <a:custGeom>
            <a:avLst/>
            <a:gdLst/>
            <a:ahLst/>
            <a:cxnLst>
              <a:cxn ang="0">
                <a:pos x="0" y="0"/>
              </a:cxn>
            </a:cxnLst>
            <a:rect l="0" t="0" r="0" b="0"/>
            <a:pathLst>
              <a:path w="617111" h="57656"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solidFill>
            <a:schemeClr val="accent1"/>
          </a:solidFill>
          <a:ln w="76200" cap="flat" cmpd="sng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273" name="任意多边形 12297"/>
          <p:cNvSpPr/>
          <p:nvPr/>
        </p:nvSpPr>
        <p:spPr>
          <a:xfrm rot="-6660000">
            <a:off x="6457951" y="4987291"/>
            <a:ext cx="641349" cy="137583"/>
          </a:xfrm>
          <a:custGeom>
            <a:avLst/>
            <a:gdLst/>
            <a:ahLst/>
            <a:cxnLst>
              <a:cxn ang="0">
                <a:pos x="0" y="0"/>
              </a:cxn>
            </a:cxnLst>
            <a:rect l="0" t="0" r="0" b="0"/>
            <a:pathLst>
              <a:path w="617111" h="57656"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solidFill>
            <a:schemeClr val="accent1"/>
          </a:solidFill>
          <a:ln w="76200" cap="flat" cmpd="sng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274" name="椭圆 12298"/>
          <p:cNvSpPr/>
          <p:nvPr/>
        </p:nvSpPr>
        <p:spPr>
          <a:xfrm>
            <a:off x="4008967" y="5122757"/>
            <a:ext cx="1515533" cy="13186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120226" tIns="62653" rIns="120226" bIns="62653" anchor="ctr"/>
          <a:lstStyle/>
          <a:p>
            <a:pPr lvl="0" indent="0"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交叉领域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1275" name="椭圆 12299"/>
          <p:cNvSpPr/>
          <p:nvPr/>
        </p:nvSpPr>
        <p:spPr>
          <a:xfrm>
            <a:off x="6373284" y="5190491"/>
            <a:ext cx="1515533" cy="125094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120226" tIns="62653" rIns="120226" bIns="62653" anchor="ctr"/>
          <a:lstStyle/>
          <a:p>
            <a:pPr lvl="0" indent="0"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学科带头人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1276" name="椭圆 12300"/>
          <p:cNvSpPr/>
          <p:nvPr/>
        </p:nvSpPr>
        <p:spPr>
          <a:xfrm>
            <a:off x="7554384" y="3090757"/>
            <a:ext cx="1515533" cy="136313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120226" tIns="62653" rIns="120226" bIns="62653" anchor="ctr"/>
          <a:lstStyle/>
          <a:p>
            <a:pPr lvl="0" indent="0"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rPr>
              <a:t>最新研究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91355" y="204470"/>
            <a:ext cx="75342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检索结果默认按</a:t>
            </a:r>
            <a:r>
              <a:rPr lang="en-US" altLang="zh-CN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发表时间</a:t>
            </a:r>
            <a:r>
              <a:rPr lang="en-US" altLang="zh-CN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倒序排序，同时标出</a:t>
            </a:r>
            <a:r>
              <a:rPr lang="en-US" altLang="zh-CN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网络首发文章</a:t>
            </a:r>
            <a:r>
              <a:rPr lang="en-US" altLang="zh-CN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200" dirty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，让研究者便于掌握最新研究成果</a:t>
            </a:r>
            <a:endParaRPr lang="zh-CN" altLang="en-US" sz="2200" dirty="0">
              <a:solidFill>
                <a:schemeClr val="bg2">
                  <a:lumMod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7" name="Rectangle 47"/>
          <p:cNvSpPr/>
          <p:nvPr/>
        </p:nvSpPr>
        <p:spPr>
          <a:xfrm>
            <a:off x="465252" y="271387"/>
            <a:ext cx="3266440" cy="4921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48A2A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从最新研究中选题</a:t>
            </a:r>
            <a:endParaRPr lang="zh-CN" altLang="en-US" sz="3200" b="1" dirty="0">
              <a:solidFill>
                <a:srgbClr val="48A2A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90" y="1212215"/>
            <a:ext cx="9867900" cy="5172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212215"/>
            <a:ext cx="11677650" cy="547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屏幕快照 2020-09-08 22.42.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635" y="1273810"/>
            <a:ext cx="10058400" cy="5605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06245" y="222250"/>
            <a:ext cx="2503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94995" y="222250"/>
            <a:ext cx="5671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48A2A0"/>
                </a:solidFill>
                <a:latin typeface="黑体" panose="02010609060101010101" charset="-122"/>
                <a:ea typeface="黑体" panose="02010609060101010101" charset="-122"/>
              </a:rPr>
              <a:t>从现实应用中进行选题</a:t>
            </a:r>
            <a:endParaRPr lang="zh-CN" altLang="en-US" sz="3200" b="1">
              <a:solidFill>
                <a:srgbClr val="48A2A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1945" y="590550"/>
            <a:ext cx="46532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通过高被引文献，查看现实应用情况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24215" y="2262505"/>
            <a:ext cx="436880" cy="3219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188450" y="2680970"/>
            <a:ext cx="532130" cy="40843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0-09-08 22.44.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32865"/>
            <a:ext cx="10235565" cy="5562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2910" y="156210"/>
            <a:ext cx="78333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3200" b="1" dirty="0">
                <a:solidFill>
                  <a:srgbClr val="48A2A0"/>
                </a:solidFill>
                <a:latin typeface="黑体" panose="02010609060101010101" charset="-122"/>
                <a:ea typeface="黑体" panose="02010609060101010101" charset="-122"/>
                <a:cs typeface="Arial" panose="020B0604020202090204" pitchFamily="34" charset="0"/>
                <a:sym typeface="+mn-ea"/>
              </a:rPr>
              <a:t>从学科带头人、领域内专家学者中选题</a:t>
            </a:r>
            <a:endParaRPr sz="3200" b="1" dirty="0">
              <a:solidFill>
                <a:srgbClr val="48A2A0"/>
              </a:solidFill>
              <a:latin typeface="黑体" panose="02010609060101010101" charset="-122"/>
              <a:ea typeface="黑体" panose="02010609060101010101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6260" y="862330"/>
            <a:ext cx="77266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学科带头人目前新观点、新看法多为这个领域的新兴研究方向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 flipH="1" flipV="1">
            <a:off x="2426335" y="5363210"/>
            <a:ext cx="436245" cy="3251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图片 4" descr="屏幕快照 2020-09-08 22.45.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755" y="2113280"/>
            <a:ext cx="7966710" cy="4497705"/>
          </a:xfrm>
          <a:prstGeom prst="rect">
            <a:avLst/>
          </a:prstGeom>
        </p:spPr>
      </p:pic>
      <p:pic>
        <p:nvPicPr>
          <p:cNvPr id="8" name="图片 7" descr="屏幕快照 2020-09-08 22.45.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185" y="1322705"/>
            <a:ext cx="8094345" cy="4556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 animBg="1"/>
      <p:bldP spid="7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7480"/>
            <a:ext cx="11811000" cy="5324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45085" y="261620"/>
            <a:ext cx="41090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48A2A0"/>
                </a:solidFill>
                <a:latin typeface="Agency FB" panose="020B0503020202020204" pitchFamily="34" charset="0"/>
                <a:cs typeface="Arial" panose="020B0604020202090204" pitchFamily="34" charset="0"/>
                <a:sym typeface="+mn-ea"/>
              </a:rPr>
              <a:t>   </a:t>
            </a:r>
            <a:r>
              <a:rPr lang="zh-CN" altLang="en-US" sz="3200" b="1" dirty="0">
                <a:solidFill>
                  <a:srgbClr val="48A2A0"/>
                </a:solidFill>
                <a:latin typeface="黑体" panose="02010609060101010101" charset="-122"/>
                <a:ea typeface="黑体" panose="02010609060101010101" charset="-122"/>
                <a:cs typeface="Arial" panose="020B0604020202090204" pitchFamily="34" charset="0"/>
                <a:sym typeface="+mn-ea"/>
              </a:rPr>
              <a:t>从最热点趋势中选题</a:t>
            </a:r>
            <a:endParaRPr lang="zh-CN" altLang="en-US" sz="3200" b="1" dirty="0">
              <a:solidFill>
                <a:srgbClr val="48A2A0"/>
              </a:solidFill>
              <a:latin typeface="黑体" panose="02010609060101010101" charset="-122"/>
              <a:ea typeface="黑体" panose="02010609060101010101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4885" y="921385"/>
            <a:ext cx="61531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90204" pitchFamily="34" charset="0"/>
                <a:sym typeface="+mn-ea"/>
              </a:rPr>
              <a:t>通过指数检索查看研究主题近年发展态势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3" name="图片 2" descr="KWB7`M0E)9P4E@JIA3OA@1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" y="1381760"/>
            <a:ext cx="9810750" cy="4114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3590" y="1381760"/>
            <a:ext cx="1568450" cy="19640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图片 9" descr="@Z_JXIMHL(4T83RD81_QY_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85" y="1802765"/>
            <a:ext cx="9820275" cy="2971800"/>
          </a:xfrm>
          <a:prstGeom prst="rect">
            <a:avLst/>
          </a:prstGeom>
        </p:spPr>
      </p:pic>
      <p:pic>
        <p:nvPicPr>
          <p:cNvPr id="11" name="图片 10" descr="I_9NQ}1TP@3ORX_0CX1BSJ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755" y="2190115"/>
            <a:ext cx="9763125" cy="2781300"/>
          </a:xfrm>
          <a:prstGeom prst="rect">
            <a:avLst/>
          </a:prstGeom>
        </p:spPr>
      </p:pic>
      <p:pic>
        <p:nvPicPr>
          <p:cNvPr id="12" name="图片 11" descr="{G1A}J8CL~C4M8I~@G_%TV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075" y="2534285"/>
            <a:ext cx="9715500" cy="3733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684780"/>
            <a:ext cx="11582400" cy="406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0785" y="1285"/>
            <a:ext cx="10972800" cy="677333"/>
          </a:xfrm>
          <a:prstGeom prst="rect">
            <a:avLst/>
          </a:prstGeom>
          <a:noFill/>
          <a:ln>
            <a:miter lim="800000"/>
          </a:ln>
        </p:spPr>
        <p:txBody>
          <a:bodyPr anchor="ctr"/>
          <a:lstStyle/>
          <a:p>
            <a:r>
              <a:rPr lang="zh-CN" altLang="en-US" sz="2665" dirty="0"/>
              <a:t> </a:t>
            </a:r>
            <a:r>
              <a:rPr lang="zh-CN" altLang="en-US" sz="3200" b="1" dirty="0">
                <a:solidFill>
                  <a:srgbClr val="48A2A0"/>
                </a:solidFill>
                <a:latin typeface="黑体" panose="02010609060101010101" charset="-122"/>
                <a:ea typeface="黑体" panose="02010609060101010101" charset="-122"/>
              </a:rPr>
              <a:t>从交叉学科中进行选题</a:t>
            </a:r>
            <a:endParaRPr lang="zh-CN" altLang="en-US" sz="3200" b="1" dirty="0">
              <a:solidFill>
                <a:srgbClr val="48A2A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898" y="491736"/>
            <a:ext cx="676279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cs typeface="+mn-ea"/>
              </a:rPr>
              <a:t>通过学科类别分组，寻找学科交叉点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cs typeface="+mn-ea"/>
            </a:endParaRPr>
          </a:p>
        </p:txBody>
      </p:sp>
      <p:pic>
        <p:nvPicPr>
          <p:cNvPr id="3" name="图片 2" descr="屏幕快照 2020-09-08 22.48.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85" y="993140"/>
            <a:ext cx="10932795" cy="5852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4715" y="3437255"/>
            <a:ext cx="9846945" cy="22967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立方体 19"/>
          <p:cNvSpPr/>
          <p:nvPr>
            <p:custDataLst>
              <p:tags r:id="rId1"/>
            </p:custDataLst>
          </p:nvPr>
        </p:nvSpPr>
        <p:spPr>
          <a:xfrm>
            <a:off x="1497965" y="1708506"/>
            <a:ext cx="1502196" cy="3601326"/>
          </a:xfrm>
          <a:prstGeom prst="cube">
            <a:avLst>
              <a:gd name="adj" fmla="val 88345"/>
            </a:avLst>
          </a:prstGeom>
          <a:solidFill>
            <a:srgbClr val="1AA3AA"/>
          </a:solidFill>
          <a:ln>
            <a:noFill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>
              <a:latin typeface="Arial" panose="020B0604020202090204" pitchFamily="34" charset="0"/>
              <a:ea typeface="微软雅黑" panose="020B0503020204020204" charset="-122"/>
              <a:sym typeface="Arial" panose="020B060402020209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57140" y="2932430"/>
            <a:ext cx="169545" cy="1052195"/>
            <a:chOff x="8230" y="4448"/>
            <a:chExt cx="267" cy="1657"/>
          </a:xfrm>
        </p:grpSpPr>
        <p:sp>
          <p:nvSpPr>
            <p:cNvPr id="5" name="椭圆 4"/>
            <p:cNvSpPr/>
            <p:nvPr>
              <p:custDataLst>
                <p:tags r:id="rId2"/>
              </p:custDataLst>
            </p:nvPr>
          </p:nvSpPr>
          <p:spPr bwMode="auto">
            <a:xfrm flipH="1">
              <a:off x="8230" y="4448"/>
              <a:ext cx="267" cy="26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lnSpc>
                  <a:spcPct val="120000"/>
                </a:lnSpc>
              </a:pPr>
              <a:endParaRPr>
                <a:solidFill>
                  <a:schemeClr val="tx2">
                    <a:lumMod val="25000"/>
                  </a:schemeClr>
                </a:solidFill>
                <a:latin typeface="Arial" panose="020B0604020202090204" pitchFamily="34" charset="0"/>
                <a:ea typeface="微软雅黑" panose="020B0503020204020204" charset="-122"/>
                <a:sym typeface="Arial" panose="020B0604020202090204" pitchFamily="34" charset="0"/>
              </a:endParaRPr>
            </a:p>
          </p:txBody>
        </p:sp>
        <p:sp>
          <p:nvSpPr>
            <p:cNvPr id="6" name="椭圆 5"/>
            <p:cNvSpPr/>
            <p:nvPr>
              <p:custDataLst>
                <p:tags r:id="rId3"/>
              </p:custDataLst>
            </p:nvPr>
          </p:nvSpPr>
          <p:spPr bwMode="auto">
            <a:xfrm flipH="1">
              <a:off x="8230" y="5838"/>
              <a:ext cx="267" cy="267"/>
            </a:xfrm>
            <a:prstGeom prst="ellipse">
              <a:avLst/>
            </a:prstGeom>
            <a:solidFill>
              <a:srgbClr val="1AA3AA"/>
            </a:solidFill>
            <a:ln w="9525">
              <a:noFill/>
              <a:round/>
            </a:ln>
          </p:spPr>
          <p:txBody>
            <a:bodyPr anchor="ctr"/>
            <a:p>
              <a:pPr algn="ctr">
                <a:lnSpc>
                  <a:spcPct val="120000"/>
                </a:lnSpc>
              </a:pPr>
              <a:endParaRPr>
                <a:latin typeface="Arial" panose="020B0604020202090204" pitchFamily="34" charset="0"/>
                <a:ea typeface="微软雅黑" panose="020B0503020204020204" charset="-122"/>
                <a:sym typeface="Arial" panose="020B0604020202090204" pitchFamily="34" charset="0"/>
              </a:endParaRPr>
            </a:p>
          </p:txBody>
        </p:sp>
      </p:grpSp>
      <p:sp>
        <p:nvSpPr>
          <p:cNvPr id="35" name="立方体 34"/>
          <p:cNvSpPr/>
          <p:nvPr>
            <p:custDataLst>
              <p:tags r:id="rId4"/>
            </p:custDataLst>
          </p:nvPr>
        </p:nvSpPr>
        <p:spPr>
          <a:xfrm>
            <a:off x="2230797" y="2067251"/>
            <a:ext cx="1352415" cy="3242581"/>
          </a:xfrm>
          <a:prstGeom prst="cube">
            <a:avLst>
              <a:gd name="adj" fmla="val 85731"/>
            </a:avLst>
          </a:prstGeom>
          <a:solidFill>
            <a:srgbClr val="3498DB"/>
          </a:solidFill>
          <a:ln>
            <a:noFill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>
              <a:latin typeface="Arial" panose="020B0604020202090204" pitchFamily="34" charset="0"/>
              <a:ea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36" name="立方体 35"/>
          <p:cNvSpPr/>
          <p:nvPr>
            <p:custDataLst>
              <p:tags r:id="rId5"/>
            </p:custDataLst>
          </p:nvPr>
        </p:nvSpPr>
        <p:spPr>
          <a:xfrm>
            <a:off x="2869377" y="2622537"/>
            <a:ext cx="1120802" cy="2687295"/>
          </a:xfrm>
          <a:prstGeom prst="cube">
            <a:avLst>
              <a:gd name="adj" fmla="val 85731"/>
            </a:avLst>
          </a:prstGeom>
          <a:ln>
            <a:noFill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>
              <a:latin typeface="Arial" panose="020B0604020202090204" pitchFamily="34" charset="0"/>
              <a:ea typeface="微软雅黑" panose="020B0503020204020204" charset="-122"/>
              <a:sym typeface="Arial" panose="020B060402020209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5226685" y="2870200"/>
            <a:ext cx="5671185" cy="1307465"/>
            <a:chOff x="8639" y="4226"/>
            <a:chExt cx="8931" cy="1976"/>
          </a:xfrm>
        </p:grpSpPr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8639" y="4226"/>
              <a:ext cx="8931" cy="670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p>
              <a:pPr>
                <a:lnSpc>
                  <a:spcPct val="130000"/>
                </a:lnSpc>
              </a:pPr>
              <a:r>
                <a:rPr lang="en-US" altLang="zh-CN" sz="3200" b="1" spc="300">
                  <a:solidFill>
                    <a:schemeClr val="tx2">
                      <a:lumMod val="25000"/>
                    </a:schemeClr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  <a:sym typeface="Arial" panose="020B0604020202090204" pitchFamily="34" charset="0"/>
                </a:rPr>
                <a:t>01 </a:t>
              </a:r>
              <a:r>
                <a:rPr lang="en-US" sz="3200" b="1" spc="300">
                  <a:solidFill>
                    <a:schemeClr val="tx2">
                      <a:lumMod val="25000"/>
                    </a:schemeClr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  <a:sym typeface="Arial" panose="020B0604020202090204" pitchFamily="34" charset="0"/>
                </a:rPr>
                <a:t>CNKI</a:t>
              </a:r>
              <a:r>
                <a:rPr lang="zh-CN" altLang="en-US" sz="3200" b="1" spc="300">
                  <a:solidFill>
                    <a:schemeClr val="tx2">
                      <a:lumMod val="25000"/>
                    </a:schemeClr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  <a:sym typeface="Arial" panose="020B0604020202090204" pitchFamily="34" charset="0"/>
                </a:rPr>
                <a:t>数据库</a:t>
              </a:r>
              <a:endParaRPr lang="zh-CN" altLang="en-US" sz="3200" b="1" spc="300">
                <a:solidFill>
                  <a:schemeClr val="tx2">
                    <a:lumMod val="25000"/>
                  </a:schemeClr>
                </a:solidFill>
                <a:latin typeface="Arial" panose="020B0604020202090204" pitchFamily="34" charset="0"/>
                <a:ea typeface="微软雅黑" panose="020B0503020204020204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8639" y="5532"/>
              <a:ext cx="8931" cy="670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p>
              <a:pPr>
                <a:lnSpc>
                  <a:spcPct val="130000"/>
                </a:lnSpc>
              </a:pPr>
              <a:r>
                <a:rPr lang="en-US" altLang="zh-CN" sz="3200" b="1" spc="300">
                  <a:solidFill>
                    <a:srgbClr val="1AA3AA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  <a:sym typeface="Arial" panose="020B0604020202090204" pitchFamily="34" charset="0"/>
                </a:rPr>
                <a:t>02 </a:t>
              </a:r>
              <a:r>
                <a:rPr lang="zh-CN" altLang="en-US" sz="3200" b="1" spc="300">
                  <a:solidFill>
                    <a:srgbClr val="1AA3AA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  <a:sym typeface="Arial" panose="020B0604020202090204" pitchFamily="34" charset="0"/>
                </a:rPr>
                <a:t>科研创作全流程</a:t>
              </a:r>
              <a:endParaRPr lang="zh-CN" altLang="en-US" sz="3200" b="1" spc="300">
                <a:solidFill>
                  <a:srgbClr val="1AA3AA"/>
                </a:solidFill>
                <a:latin typeface="Arial" panose="020B0604020202090204" pitchFamily="34" charset="0"/>
                <a:ea typeface="微软雅黑" panose="020B0503020204020204" charset="-122"/>
                <a:cs typeface="+mn-ea"/>
                <a:sym typeface="Arial" panose="020B0604020202090204" pitchFamily="34" charset="0"/>
              </a:endParaRPr>
            </a:p>
          </p:txBody>
        </p:sp>
      </p:grpSp>
      <p:pic>
        <p:nvPicPr>
          <p:cNvPr id="11" name="图片 10" descr="微信图片_202002261539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0475" y="321945"/>
            <a:ext cx="1567815" cy="53467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文本框 30"/>
          <p:cNvSpPr txBox="1"/>
          <p:nvPr/>
        </p:nvSpPr>
        <p:spPr bwMode="auto">
          <a:xfrm>
            <a:off x="1021715" y="417195"/>
            <a:ext cx="665353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</a:t>
            </a:r>
            <a:endParaRPr lang="zh-CN" altLang="en-US" sz="2800" b="1" spc="10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21765" y="1556385"/>
            <a:ext cx="8823960" cy="4159250"/>
            <a:chOff x="4392" y="2476"/>
            <a:chExt cx="13896" cy="6550"/>
          </a:xfrm>
        </p:grpSpPr>
        <p:sp>
          <p:nvSpPr>
            <p:cNvPr id="21" name="椭圆 20"/>
            <p:cNvSpPr/>
            <p:nvPr/>
          </p:nvSpPr>
          <p:spPr>
            <a:xfrm>
              <a:off x="4967" y="2476"/>
              <a:ext cx="2310" cy="23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8445" y="2481"/>
              <a:ext cx="2310" cy="23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1988" y="2481"/>
              <a:ext cx="2310" cy="231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5531" y="2481"/>
              <a:ext cx="2310" cy="23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7" name="箭头: V 形 26"/>
            <p:cNvSpPr/>
            <p:nvPr/>
          </p:nvSpPr>
          <p:spPr>
            <a:xfrm>
              <a:off x="7586" y="3255"/>
              <a:ext cx="544" cy="764"/>
            </a:xfrm>
            <a:prstGeom prst="chevr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8" name="箭头: V 形 27"/>
            <p:cNvSpPr/>
            <p:nvPr/>
          </p:nvSpPr>
          <p:spPr>
            <a:xfrm>
              <a:off x="11159" y="3255"/>
              <a:ext cx="544" cy="764"/>
            </a:xfrm>
            <a:prstGeom prst="chevr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9" name="箭头: V 形 28"/>
            <p:cNvSpPr/>
            <p:nvPr/>
          </p:nvSpPr>
          <p:spPr>
            <a:xfrm>
              <a:off x="14732" y="3255"/>
              <a:ext cx="544" cy="764"/>
            </a:xfrm>
            <a:prstGeom prst="chevr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392" y="5891"/>
              <a:ext cx="13683" cy="78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2" name="箭头: V 形 30"/>
            <p:cNvSpPr/>
            <p:nvPr/>
          </p:nvSpPr>
          <p:spPr>
            <a:xfrm rot="5400000">
              <a:off x="5864" y="5900"/>
              <a:ext cx="544" cy="764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 rot="5400000">
              <a:off x="9328" y="5900"/>
              <a:ext cx="544" cy="764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 rot="5400000">
              <a:off x="12871" y="5900"/>
              <a:ext cx="544" cy="764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 rot="5400000">
              <a:off x="16414" y="5900"/>
              <a:ext cx="544" cy="764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7" y="5065"/>
              <a:ext cx="299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学术观点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110" y="5065"/>
              <a:ext cx="299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技术辅助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1643" y="5065"/>
              <a:ext cx="299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事实数据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5176" y="5065"/>
              <a:ext cx="299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辅助功能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473" y="6868"/>
              <a:ext cx="3227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期刊文献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博硕论文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会议论文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报纸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986" y="6868"/>
              <a:ext cx="3227" cy="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标准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专利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科技成果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529" y="6868"/>
              <a:ext cx="3227" cy="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年鉴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统计数据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法律法规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5062" y="6868"/>
              <a:ext cx="3227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翻译助手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百科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词典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学术图片库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6" name="图形 4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1" y="3042"/>
              <a:ext cx="1190" cy="1190"/>
            </a:xfrm>
            <a:prstGeom prst="rect">
              <a:avLst/>
            </a:prstGeom>
          </p:spPr>
        </p:pic>
        <p:pic>
          <p:nvPicPr>
            <p:cNvPr id="48" name="图形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" y="3041"/>
              <a:ext cx="1190" cy="1190"/>
            </a:xfrm>
            <a:prstGeom prst="rect">
              <a:avLst/>
            </a:prstGeom>
          </p:spPr>
        </p:pic>
        <p:pic>
          <p:nvPicPr>
            <p:cNvPr id="49" name="图形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5" y="2905"/>
              <a:ext cx="1453" cy="1453"/>
            </a:xfrm>
            <a:prstGeom prst="rect">
              <a:avLst/>
            </a:prstGeom>
          </p:spPr>
        </p:pic>
        <p:pic>
          <p:nvPicPr>
            <p:cNvPr id="50" name="图形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1" y="3170"/>
              <a:ext cx="1209" cy="1209"/>
            </a:xfrm>
            <a:prstGeom prst="rect">
              <a:avLst/>
            </a:prstGeom>
          </p:spPr>
        </p:pic>
      </p:grpSp>
      <p:pic>
        <p:nvPicPr>
          <p:cNvPr id="10" name="图片 9" descr="微信图片_202002261539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675" y="321945"/>
            <a:ext cx="1567815" cy="5346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Z[(@YT]2M(F)HWUGG)Q(SC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8495" y="709295"/>
            <a:ext cx="10875010" cy="5806440"/>
          </a:xfrm>
          <a:prstGeom prst="rect">
            <a:avLst/>
          </a:prstGeom>
        </p:spPr>
      </p:pic>
      <p:grpSp>
        <p:nvGrpSpPr>
          <p:cNvPr id="3" name="Group 7"/>
          <p:cNvGrpSpPr/>
          <p:nvPr/>
        </p:nvGrpSpPr>
        <p:grpSpPr bwMode="auto">
          <a:xfrm>
            <a:off x="572811" y="2581331"/>
            <a:ext cx="11044512" cy="927679"/>
            <a:chOff x="-313" y="315"/>
            <a:chExt cx="18907" cy="1941"/>
          </a:xfrm>
        </p:grpSpPr>
        <p:sp>
          <p:nvSpPr>
            <p:cNvPr id="21507" name="AutoShape 8"/>
            <p:cNvSpPr>
              <a:spLocks noChangeArrowheads="1"/>
            </p:cNvSpPr>
            <p:nvPr/>
          </p:nvSpPr>
          <p:spPr bwMode="auto">
            <a:xfrm>
              <a:off x="-313" y="315"/>
              <a:ext cx="11047" cy="194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algn="ctr">
                <a:buFont typeface="Arial" panose="020B0604020202090204" pitchFamily="34" charset="0"/>
                <a:buNone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学术期刊  博硕学位论文  会议  报纸  外文文献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08" name="AutoShape 9"/>
            <p:cNvSpPr>
              <a:spLocks noChangeArrowheads="1"/>
            </p:cNvSpPr>
            <p:nvPr/>
          </p:nvSpPr>
          <p:spPr bwMode="auto">
            <a:xfrm>
              <a:off x="10734" y="984"/>
              <a:ext cx="1202" cy="600"/>
            </a:xfrm>
            <a:prstGeom prst="rightArrow">
              <a:avLst>
                <a:gd name="adj1" fmla="val 50000"/>
                <a:gd name="adj2" fmla="val 49963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anchor="ctr"/>
            <a:lstStyle/>
            <a:p>
              <a:pPr>
                <a:buFont typeface="Arial" panose="020B0604020202090204" pitchFamily="34" charset="0"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09" name="正圆 1597"/>
            <p:cNvSpPr>
              <a:spLocks noChangeArrowheads="1"/>
            </p:cNvSpPr>
            <p:nvPr/>
          </p:nvSpPr>
          <p:spPr bwMode="auto">
            <a:xfrm>
              <a:off x="11959" y="315"/>
              <a:ext cx="6635" cy="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90204" pitchFamily="34" charset="0"/>
                <a:buNone/>
              </a:pPr>
              <a:r>
                <a:rPr lang="zh-CN" altLang="en-US" sz="2800">
                  <a:latin typeface="Arial" panose="020B0604020202090204" pitchFamily="34" charset="0"/>
                  <a:ea typeface="微软雅黑" panose="020B0503020204020204" charset="-122"/>
                </a:rPr>
                <a:t>学术型科研成果</a:t>
              </a:r>
              <a:endParaRPr lang="zh-CN" altLang="en-US" sz="2800">
                <a:latin typeface="Arial" panose="020B060402020209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597785" y="1653540"/>
            <a:ext cx="3640455" cy="4375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 bwMode="auto">
          <a:xfrm>
            <a:off x="658495" y="187325"/>
            <a:ext cx="665353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Z[(@YT]2M(F)HWUGG)Q(SC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8495" y="741680"/>
            <a:ext cx="10875010" cy="58064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085330" y="1682750"/>
            <a:ext cx="2708910" cy="4375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1780540" y="3033395"/>
            <a:ext cx="5050790" cy="746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  <a:round/>
          </a:ln>
        </p:spPr>
        <p:txBody>
          <a:bodyPr wrap="none" anchor="ctr"/>
          <a:lstStyle/>
          <a:p>
            <a:pPr algn="ctr">
              <a:buFont typeface="Arial" panose="020B0604020202090204" pitchFamily="34" charset="0"/>
              <a:buNone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专利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标准 科技成果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6845300" y="3214053"/>
            <a:ext cx="763588" cy="381000"/>
          </a:xfrm>
          <a:prstGeom prst="rightArrow">
            <a:avLst>
              <a:gd name="adj1" fmla="val 50000"/>
              <a:gd name="adj2" fmla="val 49984"/>
            </a:avLst>
          </a:prstGeom>
          <a:solidFill>
            <a:schemeClr val="bg1"/>
          </a:solidFill>
          <a:ln w="28575">
            <a:solidFill>
              <a:srgbClr val="800080"/>
            </a:solidFill>
            <a:miter lim="800000"/>
          </a:ln>
        </p:spPr>
        <p:txBody>
          <a:bodyPr anchor="ctr"/>
          <a:lstStyle/>
          <a:p>
            <a:pPr>
              <a:buFont typeface="Arial" panose="020B0604020202090204" pitchFamily="34" charset="0"/>
              <a:buNone/>
            </a:pPr>
            <a:endParaRPr lang="zh-CN" altLang="en-US" sz="1800">
              <a:latin typeface="Arial" panose="020B0604020202090204" pitchFamily="34" charset="0"/>
            </a:endParaRPr>
          </a:p>
        </p:txBody>
      </p:sp>
      <p:sp>
        <p:nvSpPr>
          <p:cNvPr id="19473" name="正圆 1597"/>
          <p:cNvSpPr>
            <a:spLocks noChangeArrowheads="1"/>
          </p:cNvSpPr>
          <p:nvPr/>
        </p:nvSpPr>
        <p:spPr bwMode="auto">
          <a:xfrm>
            <a:off x="7807325" y="2833370"/>
            <a:ext cx="3488690" cy="109601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80"/>
            </a:solidFill>
            <a:round/>
          </a:ln>
        </p:spPr>
        <p:txBody>
          <a:bodyPr anchor="ctr"/>
          <a:lstStyle/>
          <a:p>
            <a:pPr algn="ctr">
              <a:buFont typeface="Arial" panose="020B0604020202090204" pitchFamily="34" charset="0"/>
              <a:buNone/>
            </a:pPr>
            <a:r>
              <a:rPr lang="zh-CN" altLang="en-US" sz="2800">
                <a:latin typeface="Arial" panose="020B0604020202090204" pitchFamily="34" charset="0"/>
                <a:ea typeface="微软雅黑" panose="020B0503020204020204" charset="-122"/>
              </a:rPr>
              <a:t>技术型成果</a:t>
            </a:r>
            <a:endParaRPr lang="zh-CN" altLang="en-US" sz="280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6" name="AutoShape 3"/>
          <p:cNvSpPr/>
          <p:nvPr/>
        </p:nvSpPr>
        <p:spPr>
          <a:xfrm>
            <a:off x="8093868" y="4916828"/>
            <a:ext cx="3640137" cy="758825"/>
          </a:xfrm>
          <a:prstGeom prst="wedgeRoundRectCallout">
            <a:avLst>
              <a:gd name="adj1" fmla="val -48700"/>
              <a:gd name="adj2" fmla="val -162426"/>
              <a:gd name="adj3" fmla="val 16667"/>
            </a:avLst>
          </a:prstGeom>
          <a:solidFill>
            <a:srgbClr val="FF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lIns="36194" tIns="71754" rIns="36194" bIns="71754" anchor="ctr"/>
          <a:lstStyle/>
          <a:p>
            <a:pPr defTabSz="685800" eaLnBrk="0" hangingPunct="0">
              <a:lnSpc>
                <a:spcPct val="120000"/>
              </a:lnSpc>
            </a:pPr>
            <a:r>
              <a:rPr lang="zh-CN" altLang="en-US" sz="1800" b="1" dirty="0">
                <a:solidFill>
                  <a:srgbClr val="FFFFFF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  科技资料必查库</a:t>
            </a:r>
            <a:endParaRPr lang="zh-CN" altLang="en-US" sz="1800" b="1" dirty="0">
              <a:solidFill>
                <a:srgbClr val="FFFFFF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  <a:p>
            <a:pPr defTabSz="685800" eaLnBrk="0" hangingPunct="0">
              <a:lnSpc>
                <a:spcPct val="120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       </a:t>
            </a:r>
            <a:r>
              <a:rPr lang="en-US" altLang="zh-CN" sz="1600" b="1" dirty="0">
                <a:solidFill>
                  <a:srgbClr val="FFFFFF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—</a:t>
            </a:r>
            <a:r>
              <a:rPr lang="zh-CN" altLang="en-US" sz="1600" b="1" dirty="0">
                <a:solidFill>
                  <a:srgbClr val="FFFFFF"/>
                </a:solidFill>
                <a:latin typeface="Arial" panose="020B0604020202090204" pitchFamily="34" charset="0"/>
                <a:ea typeface="宋体" panose="02010600030101010101" pitchFamily="2" charset="-122"/>
              </a:rPr>
              <a:t>查新、成果辨析必备资料支持</a:t>
            </a:r>
            <a:endParaRPr lang="zh-CN" altLang="en-US" sz="1600" b="1" dirty="0">
              <a:solidFill>
                <a:srgbClr val="FFFFFF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 bwMode="auto">
          <a:xfrm>
            <a:off x="658495" y="187325"/>
            <a:ext cx="665353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技术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bldLvl="0" animBg="1"/>
      <p:bldP spid="19472" grpId="0" animBg="1"/>
      <p:bldP spid="19472" grpId="1" bldLvl="0" animBg="1"/>
      <p:bldP spid="19473" grpId="0" animBg="1"/>
      <p:bldP spid="19473" grpId="1" bldLvl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 userDrawn="1"/>
        </p:nvCxnSpPr>
        <p:spPr>
          <a:xfrm>
            <a:off x="670222" y="1028832"/>
            <a:ext cx="1085028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11" y="1571092"/>
            <a:ext cx="11897977" cy="1835684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3" y="1571092"/>
            <a:ext cx="11925915" cy="50390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文本框 27"/>
          <p:cNvSpPr txBox="1"/>
          <p:nvPr userDrawn="1"/>
        </p:nvSpPr>
        <p:spPr>
          <a:xfrm>
            <a:off x="750864" y="963431"/>
            <a:ext cx="55172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高级检索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78279" y="2599101"/>
            <a:ext cx="6216309" cy="8076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</a:pPr>
            <a:endParaRPr lang="zh-CN" altLang="en-US" sz="24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78914" y="3406777"/>
            <a:ext cx="6215674" cy="122357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</a:pPr>
            <a:endParaRPr lang="zh-CN" altLang="en-US" sz="24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140942" y="2852452"/>
            <a:ext cx="3485959" cy="424157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lstStyle/>
          <a:p>
            <a:pPr marL="1905" algn="ctr"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同时输入多个关键词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3212624" y="3751562"/>
            <a:ext cx="5107025" cy="424157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lstStyle/>
          <a:p>
            <a:pPr marL="1905" algn="ctr"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进一步限定时间、来源、基金等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603525" y="289732"/>
            <a:ext cx="6423307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资源获取——文献检索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3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13" grpId="0" bldLvl="0" animBg="1"/>
      <p:bldP spid="1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 userDrawn="1"/>
        </p:nvCxnSpPr>
        <p:spPr>
          <a:xfrm>
            <a:off x="670222" y="1028832"/>
            <a:ext cx="1085028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 userDrawn="1"/>
        </p:nvSpPr>
        <p:spPr>
          <a:xfrm>
            <a:off x="750864" y="963431"/>
            <a:ext cx="55172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高级检索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233" y="1409176"/>
            <a:ext cx="11696058" cy="4143148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8225038" y="1084708"/>
            <a:ext cx="2423662" cy="676873"/>
          </a:xfrm>
          <a:prstGeom prst="wedgeRoundRectCallout">
            <a:avLst>
              <a:gd name="adj1" fmla="val 38367"/>
              <a:gd name="adj2" fmla="val 122420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64565" eaLnBrk="0" hangingPunct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相关主题推荐</a:t>
            </a:r>
            <a:endParaRPr lang="zh-CN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5" y="1761582"/>
            <a:ext cx="11648436" cy="4162197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8225038" y="1761582"/>
            <a:ext cx="2423662" cy="676873"/>
          </a:xfrm>
          <a:prstGeom prst="wedgeRoundRectCallout">
            <a:avLst>
              <a:gd name="adj1" fmla="val 38367"/>
              <a:gd name="adj2" fmla="val 122420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64565" eaLnBrk="0" hangingPunct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作者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机构推荐</a:t>
            </a:r>
            <a:endParaRPr lang="zh-CN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6" y="2486077"/>
            <a:ext cx="11934170" cy="4209819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8381875" y="2486077"/>
            <a:ext cx="2423662" cy="676873"/>
          </a:xfrm>
          <a:prstGeom prst="wedgeRoundRectCallout">
            <a:avLst>
              <a:gd name="adj1" fmla="val 38367"/>
              <a:gd name="adj2" fmla="val 122420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64565" eaLnBrk="0" hangingPunct="0">
              <a:lnSpc>
                <a:spcPct val="130000"/>
              </a:lnSpc>
              <a:defRPr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文献来源推荐</a:t>
            </a:r>
            <a:endParaRPr lang="zh-CN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571140" y="289732"/>
            <a:ext cx="6423307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资源获取——文献检索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4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0" grpId="1" bldLvl="0" animBg="1"/>
      <p:bldP spid="1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 userDrawn="1"/>
        </p:nvSpPr>
        <p:spPr>
          <a:xfrm>
            <a:off x="750864" y="963431"/>
            <a:ext cx="55172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作者发文检索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08" y="1698721"/>
            <a:ext cx="11953219" cy="440983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17152" y="2738793"/>
            <a:ext cx="1995060" cy="300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刘纪远</a:t>
            </a:r>
            <a:endParaRPr lang="zh-CN" altLang="en-US" sz="1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7" y="1280278"/>
            <a:ext cx="12019890" cy="552419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88565" y="2841657"/>
            <a:ext cx="3815506" cy="3797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中国科学院地理科学与资源研究所</a:t>
            </a:r>
            <a:endParaRPr lang="zh-CN" altLang="en-US" sz="1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8" y="1322822"/>
            <a:ext cx="11781779" cy="54384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463190" y="289732"/>
            <a:ext cx="6423307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资源获取——文献检索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4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 userDrawn="1"/>
        </p:nvSpPr>
        <p:spPr>
          <a:xfrm>
            <a:off x="750864" y="963431"/>
            <a:ext cx="55172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句子检索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29" y="1583791"/>
            <a:ext cx="12143709" cy="42288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81961" y="2676567"/>
            <a:ext cx="1362001" cy="3168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人工智能</a:t>
            </a:r>
            <a:endParaRPr lang="zh-CN" altLang="en-US" sz="1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29061" y="2676567"/>
            <a:ext cx="1362001" cy="3168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神经网络</a:t>
            </a:r>
            <a:endParaRPr lang="zh-CN" altLang="en-US" sz="1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9" y="1412351"/>
            <a:ext cx="11772254" cy="54403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420010" y="289732"/>
            <a:ext cx="6423307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资源获取——文献检索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3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409216" y="289732"/>
            <a:ext cx="6200435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资源获取——结果处理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864" y="963431"/>
            <a:ext cx="55172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文献类型切换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pic>
        <p:nvPicPr>
          <p:cNvPr id="3584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" y="1452988"/>
            <a:ext cx="11473185" cy="540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2486859" y="1555218"/>
            <a:ext cx="7542751" cy="7105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4565">
              <a:defRPr/>
            </a:pPr>
            <a:endParaRPr lang="zh-CN" altLang="en-US" sz="1800" noProof="1">
              <a:solidFill>
                <a:srgbClr val="FFFFFF"/>
              </a:solidFill>
              <a:latin typeface="Arial" panose="020B0604020202090204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4593037" y="2616880"/>
            <a:ext cx="5436571" cy="1403273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64565" eaLnBrk="0" hangingPunct="0">
              <a:lnSpc>
                <a:spcPct val="150000"/>
              </a:lnSpc>
              <a:defRPr/>
            </a:pPr>
            <a:r>
              <a:rPr lang="zh-CN" altLang="en-US" sz="1600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r>
              <a:rPr lang="zh-CN" altLang="en-US" sz="1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突出中外文文献整合。</a:t>
            </a:r>
            <a:endParaRPr lang="zh-CN" altLang="en-US" sz="16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64565" eaLnBrk="0" hangingPunct="0">
              <a:lnSpc>
                <a:spcPct val="150000"/>
              </a:lnSpc>
              <a:defRPr/>
            </a:pPr>
            <a:endParaRPr lang="zh-CN" altLang="en-US" sz="1600" noProof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366036" y="289732"/>
            <a:ext cx="6200435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资源获取——结果处理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50864" y="963431"/>
            <a:ext cx="55172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分组浏览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202" y="1485372"/>
            <a:ext cx="11905597" cy="2466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58" y="1485372"/>
            <a:ext cx="11031250" cy="5212429"/>
          </a:xfrm>
          <a:prstGeom prst="rect">
            <a:avLst/>
          </a:prstGeom>
        </p:spPr>
      </p:pic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3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 userDrawn="1"/>
        </p:nvSpPr>
        <p:spPr>
          <a:xfrm>
            <a:off x="750864" y="963431"/>
            <a:ext cx="651410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  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可视化分析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864" y="1485372"/>
            <a:ext cx="10753135" cy="54099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175" y="2200977"/>
            <a:ext cx="8641875" cy="4475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175" y="2200977"/>
            <a:ext cx="8368841" cy="440665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484781" y="289732"/>
            <a:ext cx="6200435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资源获取——结果处理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4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813175" y="2510155"/>
            <a:ext cx="5621020" cy="1281430"/>
            <a:chOff x="5108" y="3928"/>
            <a:chExt cx="8852" cy="2018"/>
          </a:xfrm>
        </p:grpSpPr>
        <p:sp>
          <p:nvSpPr>
            <p:cNvPr id="4" name="椭圆 3"/>
            <p:cNvSpPr/>
            <p:nvPr/>
          </p:nvSpPr>
          <p:spPr>
            <a:xfrm>
              <a:off x="5108" y="3928"/>
              <a:ext cx="2194" cy="20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604" y="4424"/>
              <a:ext cx="162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 i="1">
                  <a:solidFill>
                    <a:schemeClr val="bg1"/>
                  </a:solidFill>
                </a:rPr>
                <a:t>01</a:t>
              </a:r>
              <a:endParaRPr lang="en-US" altLang="zh-CN" sz="3200" b="1" i="1"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26" y="4478"/>
              <a:ext cx="603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accent1"/>
                  </a:solidFill>
                </a:rPr>
                <a:t>C</a:t>
              </a:r>
              <a:r>
                <a:rPr lang="en-US" sz="3200">
                  <a:solidFill>
                    <a:schemeClr val="accent1"/>
                  </a:solidFill>
                </a:rPr>
                <a:t>NKI</a:t>
              </a:r>
              <a:r>
                <a:rPr lang="zh-CN" altLang="en-US" sz="3200">
                  <a:solidFill>
                    <a:schemeClr val="accent1"/>
                  </a:solidFill>
                </a:rPr>
                <a:t>数据库</a:t>
              </a:r>
              <a:endParaRPr lang="zh-CN" altLang="en-US" sz="3200">
                <a:solidFill>
                  <a:schemeClr val="accent1"/>
                </a:solidFill>
              </a:endParaRPr>
            </a:p>
          </p:txBody>
        </p:sp>
      </p:grpSp>
      <p:pic>
        <p:nvPicPr>
          <p:cNvPr id="8" name="图片 7" descr="微信图片_2020022615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0475" y="321945"/>
            <a:ext cx="1567815" cy="534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18" y="1225035"/>
            <a:ext cx="11919566" cy="55648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 bwMode="auto">
          <a:xfrm>
            <a:off x="398421" y="289732"/>
            <a:ext cx="6200435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资源获取——知网节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2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511" y="1485372"/>
            <a:ext cx="4886692" cy="3129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文本框 27"/>
          <p:cNvSpPr txBox="1"/>
          <p:nvPr userDrawn="1"/>
        </p:nvSpPr>
        <p:spPr>
          <a:xfrm>
            <a:off x="750864" y="963431"/>
            <a:ext cx="6467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思源黑体" panose="020B0400000000000000" pitchFamily="34" charset="-122"/>
              </a:rPr>
              <a:t>以单篇文献为节点的专业知识网络</a:t>
            </a:r>
            <a:endParaRPr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70914" y="3366139"/>
            <a:ext cx="3188795" cy="193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>
              <a:spcBef>
                <a:spcPts val="0"/>
              </a:spcBef>
              <a:spcAft>
                <a:spcPts val="0"/>
              </a:spcAft>
            </a:pPr>
            <a:endParaRPr lang="zh-CN" altLang="en-US" sz="1800" noProof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肘形连接符 10"/>
          <p:cNvCxnSpPr>
            <a:stCxn id="10" idx="1"/>
          </p:cNvCxnSpPr>
          <p:nvPr/>
        </p:nvCxnSpPr>
        <p:spPr>
          <a:xfrm rot="10800000" flipV="1">
            <a:off x="899445" y="3462654"/>
            <a:ext cx="571469" cy="1041978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文本框 11"/>
          <p:cNvSpPr txBox="1"/>
          <p:nvPr/>
        </p:nvSpPr>
        <p:spPr>
          <a:xfrm>
            <a:off x="470821" y="3462336"/>
            <a:ext cx="428625" cy="99689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主题网络</a:t>
            </a:r>
            <a:endParaRPr lang="zh-CN" altLang="en-US" sz="16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89087" y="2297492"/>
            <a:ext cx="2025539" cy="361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>
              <a:spcBef>
                <a:spcPts val="0"/>
              </a:spcBef>
              <a:spcAft>
                <a:spcPts val="0"/>
              </a:spcAft>
            </a:pPr>
            <a:endParaRPr lang="zh-CN" altLang="en-US" sz="1800" noProof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5" name="文本框 15"/>
          <p:cNvSpPr txBox="1"/>
          <p:nvPr/>
        </p:nvSpPr>
        <p:spPr>
          <a:xfrm>
            <a:off x="6522039" y="2562591"/>
            <a:ext cx="428625" cy="99689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学者网络</a:t>
            </a:r>
            <a:endParaRPr lang="zh-CN" altLang="en-US" sz="16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0" name="肘形连接符 19"/>
          <p:cNvCxnSpPr>
            <a:stCxn id="14" idx="3"/>
          </p:cNvCxnSpPr>
          <p:nvPr/>
        </p:nvCxnSpPr>
        <p:spPr>
          <a:xfrm>
            <a:off x="4614627" y="2478457"/>
            <a:ext cx="1992203" cy="711161"/>
          </a:xfrm>
          <a:prstGeom prst="bentConnector3">
            <a:avLst>
              <a:gd name="adj1" fmla="val 5788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470914" y="3559803"/>
            <a:ext cx="4244742" cy="378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>
              <a:spcBef>
                <a:spcPts val="0"/>
              </a:spcBef>
              <a:spcAft>
                <a:spcPts val="0"/>
              </a:spcAft>
            </a:pPr>
            <a:endParaRPr lang="zh-CN" altLang="en-US" sz="1800" noProof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6" name="肘形连接符 25"/>
          <p:cNvCxnSpPr>
            <a:stCxn id="25" idx="3"/>
          </p:cNvCxnSpPr>
          <p:nvPr/>
        </p:nvCxnSpPr>
        <p:spPr>
          <a:xfrm>
            <a:off x="5715656" y="3749023"/>
            <a:ext cx="520672" cy="840059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5" name="文本框 27"/>
          <p:cNvSpPr txBox="1"/>
          <p:nvPr/>
        </p:nvSpPr>
        <p:spPr>
          <a:xfrm>
            <a:off x="5715339" y="4804334"/>
            <a:ext cx="1111189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项目网络</a:t>
            </a:r>
            <a:endParaRPr lang="zh-CN" altLang="en-US" sz="16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61" y="888504"/>
            <a:ext cx="4506348" cy="25741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6" y="4504631"/>
            <a:ext cx="4842879" cy="2394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C:/Users/win/AppData/Local/Temp/kaimatting_20200902092107/output_20200902092135..pngoutput_20200902092135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444" y="5534545"/>
            <a:ext cx="1383589" cy="6698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61" y="3559803"/>
            <a:ext cx="4773033" cy="181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702" y="5331356"/>
            <a:ext cx="3978691" cy="15677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27"/>
          <p:cNvSpPr txBox="1"/>
          <p:nvPr/>
        </p:nvSpPr>
        <p:spPr>
          <a:xfrm>
            <a:off x="9977225" y="5375803"/>
            <a:ext cx="1111189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引文网络</a:t>
            </a:r>
            <a:endParaRPr lang="zh-CN" altLang="en-US" sz="16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409216" y="289732"/>
            <a:ext cx="6200435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资源获取——知网节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7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1078505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资源获取——知网节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主题网络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36" y="1811109"/>
            <a:ext cx="9129529" cy="45139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078505" y="1104393"/>
            <a:ext cx="1073980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文献主题脉络图以节点文献为中心，图示化节点文献相关主题内容的研究起点、研究来源、研究分支和研究去脉。满足用户对选定文献全面感知及主题扩展的需求。</a:t>
            </a:r>
            <a:endParaRPr lang="zh-CN" altLang="en-US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94990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论文开题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sp>
        <p:nvSpPr>
          <p:cNvPr id="3" name="折角形 2"/>
          <p:cNvSpPr/>
          <p:nvPr>
            <p:custDataLst>
              <p:tags r:id="rId2"/>
            </p:custDataLst>
          </p:nvPr>
        </p:nvSpPr>
        <p:spPr>
          <a:xfrm>
            <a:off x="598805" y="1163320"/>
            <a:ext cx="5374640" cy="5443220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4342" name="直接连接符 14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398463" y="873125"/>
            <a:ext cx="11385550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52475" y="1754505"/>
            <a:ext cx="8412163" cy="47005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357505" lvl="0" indent="-357505" algn="l" defTabSz="91440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4B4852"/>
              </a:buClr>
              <a:buSzPct val="100000"/>
              <a:buBlip>
                <a:blip r:embed="rId5"/>
              </a:buBlip>
              <a:defRPr sz="2400" b="0" i="0" u="none" kern="1200" baseline="0">
                <a:solidFill>
                  <a:srgbClr val="716B81"/>
                </a:solidFill>
                <a:latin typeface="+mn-lt"/>
                <a:ea typeface="+mn-ea"/>
                <a:cs typeface="+mn-cs"/>
              </a:defRPr>
            </a:lvl1pPr>
            <a:lvl2pPr marL="357505" lvl="1" indent="-357505" algn="l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alibri" panose="020F0502020204030204" pitchFamily="2" charset="-128"/>
              <a:buChar char=" 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20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18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18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18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18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18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2" charset="-128"/>
              <a:buChar char="•"/>
              <a:defRPr sz="1800" b="0" i="0" u="none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Wingdings" panose="05000000000000000000" charset="0"/>
              <a:buChar char="u"/>
            </a:pP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拟定提纲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fontAlgn="base">
              <a:buNone/>
            </a:pP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形成论点和论据。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fontAlgn="base">
              <a:buNone/>
            </a:pP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项目齐全，能构成文章轮廓。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fontAlgn="base">
              <a:buNone/>
            </a:pP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着眼全局，权衡好各个部分。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fontAlgn="base">
              <a:buNone/>
            </a:pP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从中心论点出发，决定材料的取舍。 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fontAlgn="base">
              <a:buNone/>
            </a:pP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要考虑各部分之间的逻辑关系。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fontAlgn="base">
              <a:buNone/>
            </a:pPr>
            <a:endParaRPr lang="zh-CN" altLang="en-US" strike="noStrike" noProof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991985" y="1203960"/>
            <a:ext cx="3876040" cy="5361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本课题已有成果、当前研究动态与趋势；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选题的依据、目的和意义；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课题研究的基本内容，拟解决的问题；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运用的研究方法及步骤；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研究的进度；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主要参考文献。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94990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论文开题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cxnSp>
        <p:nvCxnSpPr>
          <p:cNvPr id="14342" name="直接连接符 1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398463" y="873125"/>
            <a:ext cx="11385550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69882" y="1905000"/>
          <a:ext cx="10651673" cy="2552846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1953988"/>
                <a:gridCol w="4561114"/>
                <a:gridCol w="4136571"/>
              </a:tblGrid>
              <a:tr h="567690">
                <a:tc>
                  <a:txBody>
                    <a:bodyPr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时间</a:t>
                      </a:r>
                      <a:endParaRPr lang="zh-CN" sz="16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研究内容</a:t>
                      </a:r>
                      <a:endParaRPr lang="zh-CN" sz="16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预期效果</a:t>
                      </a:r>
                      <a:endParaRPr lang="zh-CN" sz="16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96289"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2020.09-2020.12</a:t>
                      </a:r>
                      <a:endParaRPr lang="en-US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使用改进方法，成功</a:t>
                      </a:r>
                      <a:r>
                        <a:rPr lang="zh-CN" sz="1400" kern="100" dirty="0">
                          <a:effectLst/>
                        </a:rPr>
                        <a:t>制备不同孔径分布活性炭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做好相关表征</a:t>
                      </a:r>
                      <a:endParaRPr lang="zh-CN" altLang="en-US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制备出足够的活性炭样品</a:t>
                      </a:r>
                      <a:endParaRPr lang="zh-CN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96289"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2020.12-202</a:t>
                      </a:r>
                      <a:r>
                        <a:rPr lang="en-US" altLang="zh-CN" sz="1400" kern="100" dirty="0">
                          <a:effectLst/>
                        </a:rPr>
                        <a:t>1</a:t>
                      </a:r>
                      <a:r>
                        <a:rPr lang="en-US" sz="1400" kern="100" dirty="0">
                          <a:effectLst/>
                        </a:rPr>
                        <a:t>.03 </a:t>
                      </a:r>
                      <a:endParaRPr lang="en-US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r>
                        <a:rPr lang="zh-CN" altLang="en-US" sz="1400" kern="100" dirty="0">
                          <a:effectLst/>
                        </a:rPr>
                        <a:t>整理制备活性炭的相关数据</a:t>
                      </a:r>
                      <a:endParaRPr lang="zh-CN" altLang="en-US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r>
                        <a:rPr lang="zh-CN" altLang="en-US" sz="1400" kern="100" dirty="0">
                          <a:effectLst/>
                        </a:rPr>
                        <a:t>完成制备方法的小论文</a:t>
                      </a:r>
                      <a:endParaRPr lang="zh-CN" altLang="en-US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96289"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2021.03-2021.06</a:t>
                      </a:r>
                      <a:endParaRPr lang="en-US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进行</a:t>
                      </a:r>
                      <a:r>
                        <a:rPr lang="zh-CN" sz="1400" kern="100" dirty="0">
                          <a:effectLst/>
                        </a:rPr>
                        <a:t>吸附实验</a:t>
                      </a:r>
                      <a:endParaRPr lang="zh-CN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获得各种活性炭的吸附量数据和吸附效率数据</a:t>
                      </a:r>
                      <a:endParaRPr lang="zh-CN" sz="14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96289"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…</a:t>
                      </a:r>
                      <a:endParaRPr lang="en-US" altLang="zh-CN" sz="1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28600"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2192000" cy="588656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214562"/>
            <a:ext cx="6305550" cy="741080"/>
            <a:chOff x="0" y="286082"/>
            <a:chExt cx="8407400" cy="988106"/>
          </a:xfrm>
        </p:grpSpPr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打开知网研学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方法①：</a:t>
              </a: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1. 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打开中国知网（</a:t>
              </a: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cnki.net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） </a:t>
              </a: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2. 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点击中间知网研学平台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4095750" y="3600450"/>
            <a:ext cx="4314825" cy="1075016"/>
            <a:chOff x="1425890" y="1440119"/>
            <a:chExt cx="5226411" cy="1302399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1425890" y="2359122"/>
              <a:ext cx="1453704" cy="38339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3191101" y="1440119"/>
              <a:ext cx="3461200" cy="800548"/>
            </a:xfrm>
            <a:prstGeom prst="wedgeRectCallout">
              <a:avLst>
                <a:gd name="adj1" fmla="val -61169"/>
                <a:gd name="adj2" fmla="val 5140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99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点击“知网研学平台”</a:t>
              </a:r>
              <a:endParaRPr lang="zh-CN" altLang="en-US" sz="199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38200" y="1885950"/>
            <a:ext cx="10001250" cy="4686300"/>
            <a:chOff x="4767872" y="2429814"/>
            <a:chExt cx="11277601" cy="584031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872" y="2429814"/>
              <a:ext cx="11277601" cy="584031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200" y="6868867"/>
              <a:ext cx="3429000" cy="71437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-76200" y="172336"/>
            <a:ext cx="6305550" cy="741080"/>
            <a:chOff x="0" y="286082"/>
            <a:chExt cx="8407400" cy="988106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登录</a:t>
              </a:r>
              <a:r>
                <a:rPr lang="en-US" altLang="zh-CN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注册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1. 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点击右上角“登录</a:t>
              </a: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注册”，根据提示进行注册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7181850" y="800100"/>
            <a:ext cx="3526525" cy="1548719"/>
            <a:chOff x="5629684" y="1490624"/>
            <a:chExt cx="3992593" cy="1753757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8307021" y="2759714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5629684" y="1490624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99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点击“登录</a:t>
              </a:r>
              <a:r>
                <a:rPr lang="en-US" altLang="zh-CN" sz="199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en-US" sz="199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注册”</a:t>
              </a:r>
              <a:endParaRPr lang="en-US" altLang="zh-CN" sz="199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736761"/>
            <a:ext cx="4544996" cy="3948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 bwMode="auto">
          <a:xfrm>
            <a:off x="1295401" y="1144799"/>
            <a:ext cx="4426376" cy="2245571"/>
            <a:chOff x="8829296" y="196800"/>
            <a:chExt cx="9102128" cy="4618606"/>
          </a:xfrm>
        </p:grpSpPr>
        <p:sp>
          <p:nvSpPr>
            <p:cNvPr id="4" name="文本框 23"/>
            <p:cNvSpPr txBox="1">
              <a:spLocks noChangeArrowheads="1"/>
            </p:cNvSpPr>
            <p:nvPr/>
          </p:nvSpPr>
          <p:spPr bwMode="auto">
            <a:xfrm>
              <a:off x="8829296" y="2801877"/>
              <a:ext cx="7873823" cy="201352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5" name="矩形标注"/>
            <p:cNvSpPr/>
            <p:nvPr/>
          </p:nvSpPr>
          <p:spPr>
            <a:xfrm>
              <a:off x="13807721" y="196800"/>
              <a:ext cx="4123703" cy="1300322"/>
            </a:xfrm>
            <a:prstGeom prst="wedgeRectCallout">
              <a:avLst>
                <a:gd name="adj1" fmla="val -40162"/>
                <a:gd name="adj2" fmla="val 107021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已注册用户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输入账号密码登录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3581400" y="5260040"/>
            <a:ext cx="1948865" cy="1298099"/>
            <a:chOff x="10290373" y="4424509"/>
            <a:chExt cx="2700271" cy="2669878"/>
          </a:xfrm>
        </p:grpSpPr>
        <p:sp>
          <p:nvSpPr>
            <p:cNvPr id="7" name="文本框 23"/>
            <p:cNvSpPr txBox="1">
              <a:spLocks noChangeArrowheads="1"/>
            </p:cNvSpPr>
            <p:nvPr/>
          </p:nvSpPr>
          <p:spPr bwMode="auto">
            <a:xfrm>
              <a:off x="10290373" y="4424509"/>
              <a:ext cx="907172" cy="44670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8" name="矩形标注"/>
            <p:cNvSpPr/>
            <p:nvPr/>
          </p:nvSpPr>
          <p:spPr>
            <a:xfrm>
              <a:off x="10706251" y="5932728"/>
              <a:ext cx="2284393" cy="1161659"/>
            </a:xfrm>
            <a:prstGeom prst="wedgeRectCallout">
              <a:avLst>
                <a:gd name="adj1" fmla="val -49054"/>
                <a:gd name="adj2" fmla="val -9563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新用户点击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“注册新用户”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28800"/>
            <a:ext cx="4544996" cy="396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 bwMode="auto">
          <a:xfrm>
            <a:off x="6553201" y="1147521"/>
            <a:ext cx="4614589" cy="2852978"/>
            <a:chOff x="9059628" y="199694"/>
            <a:chExt cx="8581977" cy="4086901"/>
          </a:xfrm>
        </p:grpSpPr>
        <p:sp>
          <p:nvSpPr>
            <p:cNvPr id="11" name="文本框 23"/>
            <p:cNvSpPr txBox="1">
              <a:spLocks noChangeArrowheads="1"/>
            </p:cNvSpPr>
            <p:nvPr/>
          </p:nvSpPr>
          <p:spPr bwMode="auto">
            <a:xfrm>
              <a:off x="9059628" y="2103465"/>
              <a:ext cx="7333642" cy="2183130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2" name="矩形标注"/>
            <p:cNvSpPr/>
            <p:nvPr/>
          </p:nvSpPr>
          <p:spPr>
            <a:xfrm>
              <a:off x="12460737" y="199694"/>
              <a:ext cx="5180868" cy="1106308"/>
            </a:xfrm>
            <a:prstGeom prst="wedgeRectCallout">
              <a:avLst>
                <a:gd name="adj1" fmla="val 5086"/>
                <a:gd name="adj2" fmla="val 85219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未注册用户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通过手机号和验证码进行注册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76200" y="172336"/>
            <a:ext cx="6305550" cy="741080"/>
            <a:chOff x="0" y="286082"/>
            <a:chExt cx="8407400" cy="988106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登录</a:t>
              </a:r>
              <a:r>
                <a:rPr lang="en-US" altLang="zh-CN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注册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1. 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点击右上角“登录</a:t>
              </a: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注册”，根据提示进行注册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1200150"/>
            <a:ext cx="12192000" cy="553452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76200" y="172336"/>
            <a:ext cx="6301740" cy="741080"/>
            <a:chOff x="0" y="286082"/>
            <a:chExt cx="8402320" cy="988106"/>
          </a:xfrm>
        </p:grpSpPr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开题分析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2672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整合选题主要依据 确定选题探究内容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12192000" cy="49106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76200" y="172336"/>
            <a:ext cx="6301740" cy="741080"/>
            <a:chOff x="0" y="286082"/>
            <a:chExt cx="8402320" cy="988106"/>
          </a:xfrm>
        </p:grpSpPr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开题分析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2672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整合选题主要依据 确定选题探究内容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4381499" y="4057650"/>
            <a:ext cx="5715000" cy="1385947"/>
            <a:chOff x="11818134" y="2903516"/>
            <a:chExt cx="11751973" cy="2850564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11818134" y="2903516"/>
              <a:ext cx="6816146" cy="199824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19456918" y="4549132"/>
              <a:ext cx="4113189" cy="1204948"/>
            </a:xfrm>
            <a:prstGeom prst="wedgeRectCallout">
              <a:avLst>
                <a:gd name="adj1" fmla="val -61006"/>
                <a:gd name="adj2" fmla="val -105921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输入标题和关键词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22615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0955" y="169545"/>
            <a:ext cx="1567815" cy="534670"/>
          </a:xfrm>
          <a:prstGeom prst="rect">
            <a:avLst/>
          </a:prstGeom>
        </p:spPr>
      </p:pic>
      <p:cxnSp>
        <p:nvCxnSpPr>
          <p:cNvPr id="20" name="直接连接符 19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78865" y="2350770"/>
            <a:ext cx="10430510" cy="3979368"/>
            <a:chOff x="648" y="2446"/>
            <a:chExt cx="18344" cy="7017"/>
          </a:xfrm>
        </p:grpSpPr>
        <p:sp>
          <p:nvSpPr>
            <p:cNvPr id="18" name="MH_Other_2"/>
            <p:cNvSpPr/>
            <p:nvPr>
              <p:custDataLst>
                <p:tags r:id="rId2"/>
              </p:custDataLst>
            </p:nvPr>
          </p:nvSpPr>
          <p:spPr>
            <a:xfrm>
              <a:off x="2967" y="2446"/>
              <a:ext cx="480" cy="480"/>
            </a:xfrm>
            <a:custGeom>
              <a:avLst/>
              <a:gdLst>
                <a:gd name="connsiteX0" fmla="*/ 0 w 495300"/>
                <a:gd name="connsiteY0" fmla="*/ 0 h 495300"/>
                <a:gd name="connsiteX1" fmla="*/ 495300 w 495300"/>
                <a:gd name="connsiteY1" fmla="*/ 0 h 495300"/>
                <a:gd name="connsiteX2" fmla="*/ 495300 w 495300"/>
                <a:gd name="connsiteY2" fmla="*/ 85725 h 495300"/>
                <a:gd name="connsiteX3" fmla="*/ 85725 w 495300"/>
                <a:gd name="connsiteY3" fmla="*/ 85725 h 495300"/>
                <a:gd name="connsiteX4" fmla="*/ 85725 w 495300"/>
                <a:gd name="connsiteY4" fmla="*/ 495300 h 495300"/>
                <a:gd name="connsiteX5" fmla="*/ 0 w 495300"/>
                <a:gd name="connsiteY5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495300">
                  <a:moveTo>
                    <a:pt x="0" y="0"/>
                  </a:moveTo>
                  <a:lnTo>
                    <a:pt x="495300" y="0"/>
                  </a:lnTo>
                  <a:lnTo>
                    <a:pt x="495300" y="85725"/>
                  </a:lnTo>
                  <a:lnTo>
                    <a:pt x="85725" y="85725"/>
                  </a:lnTo>
                  <a:lnTo>
                    <a:pt x="85725" y="495300"/>
                  </a:lnTo>
                  <a:lnTo>
                    <a:pt x="0" y="495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MH_Other_4"/>
            <p:cNvSpPr/>
            <p:nvPr>
              <p:custDataLst>
                <p:tags r:id="rId3"/>
              </p:custDataLst>
            </p:nvPr>
          </p:nvSpPr>
          <p:spPr>
            <a:xfrm>
              <a:off x="11345" y="5873"/>
              <a:ext cx="480" cy="480"/>
            </a:xfrm>
            <a:custGeom>
              <a:avLst/>
              <a:gdLst>
                <a:gd name="connsiteX0" fmla="*/ 0 w 495300"/>
                <a:gd name="connsiteY0" fmla="*/ 0 h 495300"/>
                <a:gd name="connsiteX1" fmla="*/ 495300 w 495300"/>
                <a:gd name="connsiteY1" fmla="*/ 0 h 495300"/>
                <a:gd name="connsiteX2" fmla="*/ 495300 w 495300"/>
                <a:gd name="connsiteY2" fmla="*/ 85725 h 495300"/>
                <a:gd name="connsiteX3" fmla="*/ 85725 w 495300"/>
                <a:gd name="connsiteY3" fmla="*/ 85725 h 495300"/>
                <a:gd name="connsiteX4" fmla="*/ 85725 w 495300"/>
                <a:gd name="connsiteY4" fmla="*/ 495300 h 495300"/>
                <a:gd name="connsiteX5" fmla="*/ 0 w 495300"/>
                <a:gd name="connsiteY5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495300">
                  <a:moveTo>
                    <a:pt x="0" y="0"/>
                  </a:moveTo>
                  <a:lnTo>
                    <a:pt x="495300" y="0"/>
                  </a:lnTo>
                  <a:lnTo>
                    <a:pt x="495300" y="85725"/>
                  </a:lnTo>
                  <a:lnTo>
                    <a:pt x="85725" y="85725"/>
                  </a:lnTo>
                  <a:lnTo>
                    <a:pt x="85725" y="495300"/>
                  </a:lnTo>
                  <a:lnTo>
                    <a:pt x="0" y="49530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078" y="2622"/>
              <a:ext cx="8914" cy="2274"/>
              <a:chOff x="7482571" y="3232262"/>
              <a:chExt cx="5660390" cy="144408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7482571" y="3643939"/>
                <a:ext cx="5660390" cy="10324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50000"/>
                  </a:lnSpc>
                </a:pPr>
                <a:r>
                  <a:rPr lang="zh-CN" altLang="en-US"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+mn-ea"/>
                  </a:rPr>
                  <a:t>让读者在“世界知识大数据（GKBD）”中快速地、精准地、个性化地找到相关的优质文献。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7482571" y="3232262"/>
                <a:ext cx="2876284" cy="5154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+mn-lt"/>
                  </a:rPr>
                  <a:t>总体设计思想</a:t>
                </a: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648" y="6516"/>
              <a:ext cx="8070" cy="2945"/>
              <a:chOff x="7385564" y="3389149"/>
              <a:chExt cx="5124450" cy="1870418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7385564" y="3761259"/>
                <a:ext cx="5124450" cy="149830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lnSpc>
                    <a:spcPct val="150000"/>
                  </a:lnSpc>
                  <a:buFont typeface="Arial" panose="020B0604020202090204" pitchFamily="34" charset="0"/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+mn-lt"/>
                  </a:rPr>
                  <a:t>新版总库平台KNS8.0</a:t>
                </a:r>
                <a:endParaRPr lang="zh-CN" altLang="en-US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lt"/>
                </a:endParaRPr>
              </a:p>
              <a:p>
                <a:pPr algn="r" fontAlgn="auto">
                  <a:lnSpc>
                    <a:spcPct val="150000"/>
                  </a:lnSpc>
                  <a:buFont typeface="Arial" panose="020B0604020202090204" pitchFamily="34" charset="0"/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+mn-lt"/>
                  </a:rPr>
                  <a:t>学名：CNKI中外文文献统一发现平台</a:t>
                </a:r>
                <a:endParaRPr lang="zh-CN" altLang="en-US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lt"/>
                </a:endParaRPr>
              </a:p>
              <a:p>
                <a:pPr algn="r" fontAlgn="auto">
                  <a:lnSpc>
                    <a:spcPct val="150000"/>
                  </a:lnSpc>
                  <a:buFont typeface="Arial" panose="020B0604020202090204" pitchFamily="34" charset="0"/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+mn-lt"/>
                  </a:rPr>
                  <a:t>商品名：全球学术快报</a:t>
                </a:r>
                <a:endParaRPr lang="zh-CN" altLang="en-US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1570214" y="3389149"/>
                <a:ext cx="939165" cy="5154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+mn-lt"/>
                  </a:rPr>
                  <a:t>概述</a:t>
                </a:r>
                <a:endPara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占位符 5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296" y="2632"/>
              <a:ext cx="5104" cy="3405"/>
            </a:xfrm>
            <a:custGeom>
              <a:avLst/>
              <a:gdLst>
                <a:gd name="connsiteX0" fmla="*/ 0 w 3448050"/>
                <a:gd name="connsiteY0" fmla="*/ 0 h 2162175"/>
                <a:gd name="connsiteX1" fmla="*/ 3448050 w 3448050"/>
                <a:gd name="connsiteY1" fmla="*/ 0 h 2162175"/>
                <a:gd name="connsiteX2" fmla="*/ 3448050 w 3448050"/>
                <a:gd name="connsiteY2" fmla="*/ 2162175 h 2162175"/>
                <a:gd name="connsiteX3" fmla="*/ 0 w 3448050"/>
                <a:gd name="connsiteY3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8050" h="2162175">
                  <a:moveTo>
                    <a:pt x="0" y="0"/>
                  </a:moveTo>
                  <a:lnTo>
                    <a:pt x="3448050" y="0"/>
                  </a:lnTo>
                  <a:lnTo>
                    <a:pt x="3448050" y="2162175"/>
                  </a:lnTo>
                  <a:lnTo>
                    <a:pt x="0" y="2162175"/>
                  </a:lnTo>
                  <a:close/>
                </a:path>
              </a:pathLst>
            </a:custGeom>
          </p:spPr>
        </p:pic>
        <p:pic>
          <p:nvPicPr>
            <p:cNvPr id="33" name="图片占位符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505" y="6058"/>
              <a:ext cx="5100" cy="3405"/>
            </a:xfrm>
            <a:custGeom>
              <a:avLst/>
              <a:gdLst>
                <a:gd name="connsiteX0" fmla="*/ 0 w 3448050"/>
                <a:gd name="connsiteY0" fmla="*/ 0 h 2162175"/>
                <a:gd name="connsiteX1" fmla="*/ 3448050 w 3448050"/>
                <a:gd name="connsiteY1" fmla="*/ 0 h 2162175"/>
                <a:gd name="connsiteX2" fmla="*/ 3448050 w 3448050"/>
                <a:gd name="connsiteY2" fmla="*/ 2162175 h 2162175"/>
                <a:gd name="connsiteX3" fmla="*/ 0 w 3448050"/>
                <a:gd name="connsiteY3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8050" h="2162175">
                  <a:moveTo>
                    <a:pt x="0" y="0"/>
                  </a:moveTo>
                  <a:lnTo>
                    <a:pt x="3448050" y="0"/>
                  </a:lnTo>
                  <a:lnTo>
                    <a:pt x="3448050" y="2162175"/>
                  </a:lnTo>
                  <a:lnTo>
                    <a:pt x="0" y="2162175"/>
                  </a:lnTo>
                  <a:close/>
                </a:path>
              </a:pathLst>
            </a:custGeom>
          </p:spPr>
        </p:pic>
      </p:grpSp>
      <p:sp>
        <p:nvSpPr>
          <p:cNvPr id="13" name="文本框 12"/>
          <p:cNvSpPr txBox="1"/>
          <p:nvPr/>
        </p:nvSpPr>
        <p:spPr>
          <a:xfrm>
            <a:off x="848995" y="1122045"/>
            <a:ext cx="101644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全球学术快报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2.0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是中国知网整合 WEB 端服务平台——知识网络系统和移动端服务平台——移动全球学术快报的所有技术，基于世界知识大数据倾力打造的多终端全球学术文献传播、扩散和利用平台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8030" y="352425"/>
            <a:ext cx="3984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全球学术快报</a:t>
            </a:r>
            <a:endParaRPr lang="zh-CN" altLang="en-US" sz="28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6200" y="172336"/>
            <a:ext cx="6301740" cy="741080"/>
            <a:chOff x="0" y="286082"/>
            <a:chExt cx="8402320" cy="988106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开题分析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2672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整合选题主要依据 确定选题探究内容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879647"/>
            <a:ext cx="11757660" cy="593039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838200" y="3600450"/>
            <a:ext cx="6000749" cy="1028702"/>
            <a:chOff x="11818134" y="2198251"/>
            <a:chExt cx="12339570" cy="2115795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11818134" y="2903518"/>
              <a:ext cx="7873822" cy="141052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20044515" y="2198251"/>
              <a:ext cx="4113189" cy="1204948"/>
            </a:xfrm>
            <a:prstGeom prst="wedgeRectCallout">
              <a:avLst>
                <a:gd name="adj1" fmla="val -43431"/>
                <a:gd name="adj2" fmla="val 75082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关键词分析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672"/>
            <a:ext cx="12192000" cy="57885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6200" y="172336"/>
            <a:ext cx="6301740" cy="741080"/>
            <a:chOff x="0" y="286082"/>
            <a:chExt cx="8402320" cy="988106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开题分析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2672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整合选题主要依据 确定选题探究内容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268988"/>
            <a:ext cx="5755285" cy="316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99" y="1812989"/>
            <a:ext cx="5732594" cy="335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3538997"/>
            <a:ext cx="5862648" cy="315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6200" y="172336"/>
            <a:ext cx="6301740" cy="741080"/>
            <a:chOff x="0" y="286082"/>
            <a:chExt cx="8402320" cy="988106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开题分析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26720" y="752641"/>
              <a:ext cx="797560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整合选题主要依据 确定选题探究内容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27532"/>
            <a:ext cx="11068050" cy="59304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1009650" y="1208597"/>
            <a:ext cx="6286500" cy="1028702"/>
            <a:chOff x="11818134" y="2198251"/>
            <a:chExt cx="12927170" cy="2115795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11818134" y="2903518"/>
              <a:ext cx="7873822" cy="141052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20044515" y="2198251"/>
              <a:ext cx="4700789" cy="1204948"/>
            </a:xfrm>
            <a:prstGeom prst="wedgeRectCallout">
              <a:avLst>
                <a:gd name="adj1" fmla="val -43431"/>
                <a:gd name="adj2" fmla="val 75082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提供不同维度的文献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94990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文献学习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cxnSp>
        <p:nvCxnSpPr>
          <p:cNvPr id="14342" name="直接连接符 1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398463" y="873125"/>
            <a:ext cx="11385550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组合 15"/>
          <p:cNvGrpSpPr/>
          <p:nvPr/>
        </p:nvGrpSpPr>
        <p:grpSpPr>
          <a:xfrm>
            <a:off x="3434779" y="2002377"/>
            <a:ext cx="624471" cy="624552"/>
            <a:chOff x="1527900" y="2402186"/>
            <a:chExt cx="441056" cy="441056"/>
          </a:xfrm>
        </p:grpSpPr>
        <p:sp>
          <p:nvSpPr>
            <p:cNvPr id="18" name="椭圆 17"/>
            <p:cNvSpPr/>
            <p:nvPr/>
          </p:nvSpPr>
          <p:spPr>
            <a:xfrm>
              <a:off x="1527900" y="2402186"/>
              <a:ext cx="441056" cy="441056"/>
            </a:xfrm>
            <a:prstGeom prst="ellipse">
              <a:avLst/>
            </a:prstGeom>
            <a:solidFill>
              <a:srgbClr val="5B7198"/>
            </a:solidFill>
            <a:ln w="19050">
              <a:solidFill>
                <a:srgbClr val="529774">
                  <a:lumMod val="20000"/>
                  <a:lumOff val="80000"/>
                </a:srgbClr>
              </a:solidFill>
            </a:ln>
          </p:spPr>
          <p:style>
            <a:lnRef idx="2">
              <a:srgbClr val="5B7198">
                <a:shade val="50000"/>
              </a:srgbClr>
            </a:lnRef>
            <a:fillRef idx="1">
              <a:srgbClr val="5B7198"/>
            </a:fillRef>
            <a:effectRef idx="0">
              <a:srgbClr val="5B7198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661315" y="2535602"/>
              <a:ext cx="174229" cy="174229"/>
              <a:chOff x="152400" y="414338"/>
              <a:chExt cx="1698625" cy="1698625"/>
            </a:xfrm>
          </p:grpSpPr>
          <p:sp>
            <p:nvSpPr>
              <p:cNvPr id="21" name="Freeform 41"/>
              <p:cNvSpPr/>
              <p:nvPr/>
            </p:nvSpPr>
            <p:spPr bwMode="auto">
              <a:xfrm>
                <a:off x="152400" y="414338"/>
                <a:ext cx="1698625" cy="1698625"/>
              </a:xfrm>
              <a:custGeom>
                <a:avLst/>
                <a:gdLst>
                  <a:gd name="T0" fmla="*/ 954 w 1070"/>
                  <a:gd name="T1" fmla="*/ 434 h 1070"/>
                  <a:gd name="T2" fmla="*/ 906 w 1070"/>
                  <a:gd name="T3" fmla="*/ 394 h 1070"/>
                  <a:gd name="T4" fmla="*/ 896 w 1070"/>
                  <a:gd name="T5" fmla="*/ 334 h 1070"/>
                  <a:gd name="T6" fmla="*/ 920 w 1070"/>
                  <a:gd name="T7" fmla="*/ 288 h 1070"/>
                  <a:gd name="T8" fmla="*/ 946 w 1070"/>
                  <a:gd name="T9" fmla="*/ 226 h 1070"/>
                  <a:gd name="T10" fmla="*/ 906 w 1070"/>
                  <a:gd name="T11" fmla="*/ 150 h 1070"/>
                  <a:gd name="T12" fmla="*/ 844 w 1070"/>
                  <a:gd name="T13" fmla="*/ 124 h 1070"/>
                  <a:gd name="T14" fmla="*/ 782 w 1070"/>
                  <a:gd name="T15" fmla="*/ 150 h 1070"/>
                  <a:gd name="T16" fmla="*/ 734 w 1070"/>
                  <a:gd name="T17" fmla="*/ 174 h 1070"/>
                  <a:gd name="T18" fmla="*/ 676 w 1070"/>
                  <a:gd name="T19" fmla="*/ 164 h 1070"/>
                  <a:gd name="T20" fmla="*/ 636 w 1070"/>
                  <a:gd name="T21" fmla="*/ 114 h 1070"/>
                  <a:gd name="T22" fmla="*/ 630 w 1070"/>
                  <a:gd name="T23" fmla="*/ 70 h 1070"/>
                  <a:gd name="T24" fmla="*/ 578 w 1070"/>
                  <a:gd name="T25" fmla="*/ 6 h 1070"/>
                  <a:gd name="T26" fmla="*/ 506 w 1070"/>
                  <a:gd name="T27" fmla="*/ 2 h 1070"/>
                  <a:gd name="T28" fmla="*/ 444 w 1070"/>
                  <a:gd name="T29" fmla="*/ 54 h 1070"/>
                  <a:gd name="T30" fmla="*/ 436 w 1070"/>
                  <a:gd name="T31" fmla="*/ 102 h 1070"/>
                  <a:gd name="T32" fmla="*/ 404 w 1070"/>
                  <a:gd name="T33" fmla="*/ 156 h 1070"/>
                  <a:gd name="T34" fmla="*/ 346 w 1070"/>
                  <a:gd name="T35" fmla="*/ 176 h 1070"/>
                  <a:gd name="T36" fmla="*/ 288 w 1070"/>
                  <a:gd name="T37" fmla="*/ 150 h 1070"/>
                  <a:gd name="T38" fmla="*/ 242 w 1070"/>
                  <a:gd name="T39" fmla="*/ 126 h 1070"/>
                  <a:gd name="T40" fmla="*/ 162 w 1070"/>
                  <a:gd name="T41" fmla="*/ 150 h 1070"/>
                  <a:gd name="T42" fmla="*/ 124 w 1070"/>
                  <a:gd name="T43" fmla="*/ 208 h 1070"/>
                  <a:gd name="T44" fmla="*/ 148 w 1070"/>
                  <a:gd name="T45" fmla="*/ 288 h 1070"/>
                  <a:gd name="T46" fmla="*/ 170 w 1070"/>
                  <a:gd name="T47" fmla="*/ 322 h 1070"/>
                  <a:gd name="T48" fmla="*/ 168 w 1070"/>
                  <a:gd name="T49" fmla="*/ 384 h 1070"/>
                  <a:gd name="T50" fmla="*/ 126 w 1070"/>
                  <a:gd name="T51" fmla="*/ 428 h 1070"/>
                  <a:gd name="T52" fmla="*/ 86 w 1070"/>
                  <a:gd name="T53" fmla="*/ 438 h 1070"/>
                  <a:gd name="T54" fmla="*/ 14 w 1070"/>
                  <a:gd name="T55" fmla="*/ 476 h 1070"/>
                  <a:gd name="T56" fmla="*/ 0 w 1070"/>
                  <a:gd name="T57" fmla="*/ 544 h 1070"/>
                  <a:gd name="T58" fmla="*/ 38 w 1070"/>
                  <a:gd name="T59" fmla="*/ 618 h 1070"/>
                  <a:gd name="T60" fmla="*/ 86 w 1070"/>
                  <a:gd name="T61" fmla="*/ 632 h 1070"/>
                  <a:gd name="T62" fmla="*/ 148 w 1070"/>
                  <a:gd name="T63" fmla="*/ 656 h 1070"/>
                  <a:gd name="T64" fmla="*/ 174 w 1070"/>
                  <a:gd name="T65" fmla="*/ 710 h 1070"/>
                  <a:gd name="T66" fmla="*/ 158 w 1070"/>
                  <a:gd name="T67" fmla="*/ 772 h 1070"/>
                  <a:gd name="T68" fmla="*/ 130 w 1070"/>
                  <a:gd name="T69" fmla="*/ 812 h 1070"/>
                  <a:gd name="T70" fmla="*/ 138 w 1070"/>
                  <a:gd name="T71" fmla="*/ 892 h 1070"/>
                  <a:gd name="T72" fmla="*/ 192 w 1070"/>
                  <a:gd name="T73" fmla="*/ 940 h 1070"/>
                  <a:gd name="T74" fmla="*/ 274 w 1070"/>
                  <a:gd name="T75" fmla="*/ 932 h 1070"/>
                  <a:gd name="T76" fmla="*/ 310 w 1070"/>
                  <a:gd name="T77" fmla="*/ 904 h 1070"/>
                  <a:gd name="T78" fmla="*/ 370 w 1070"/>
                  <a:gd name="T79" fmla="*/ 898 h 1070"/>
                  <a:gd name="T80" fmla="*/ 422 w 1070"/>
                  <a:gd name="T81" fmla="*/ 932 h 1070"/>
                  <a:gd name="T82" fmla="*/ 436 w 1070"/>
                  <a:gd name="T83" fmla="*/ 982 h 1070"/>
                  <a:gd name="T84" fmla="*/ 462 w 1070"/>
                  <a:gd name="T85" fmla="*/ 1044 h 1070"/>
                  <a:gd name="T86" fmla="*/ 544 w 1070"/>
                  <a:gd name="T87" fmla="*/ 1070 h 1070"/>
                  <a:gd name="T88" fmla="*/ 606 w 1070"/>
                  <a:gd name="T89" fmla="*/ 1044 h 1070"/>
                  <a:gd name="T90" fmla="*/ 632 w 1070"/>
                  <a:gd name="T91" fmla="*/ 982 h 1070"/>
                  <a:gd name="T92" fmla="*/ 648 w 1070"/>
                  <a:gd name="T93" fmla="*/ 932 h 1070"/>
                  <a:gd name="T94" fmla="*/ 698 w 1070"/>
                  <a:gd name="T95" fmla="*/ 898 h 1070"/>
                  <a:gd name="T96" fmla="*/ 760 w 1070"/>
                  <a:gd name="T97" fmla="*/ 904 h 1070"/>
                  <a:gd name="T98" fmla="*/ 796 w 1070"/>
                  <a:gd name="T99" fmla="*/ 932 h 1070"/>
                  <a:gd name="T100" fmla="*/ 876 w 1070"/>
                  <a:gd name="T101" fmla="*/ 940 h 1070"/>
                  <a:gd name="T102" fmla="*/ 930 w 1070"/>
                  <a:gd name="T103" fmla="*/ 892 h 1070"/>
                  <a:gd name="T104" fmla="*/ 940 w 1070"/>
                  <a:gd name="T105" fmla="*/ 812 h 1070"/>
                  <a:gd name="T106" fmla="*/ 910 w 1070"/>
                  <a:gd name="T107" fmla="*/ 772 h 1070"/>
                  <a:gd name="T108" fmla="*/ 894 w 1070"/>
                  <a:gd name="T109" fmla="*/ 710 h 1070"/>
                  <a:gd name="T110" fmla="*/ 922 w 1070"/>
                  <a:gd name="T111" fmla="*/ 656 h 1070"/>
                  <a:gd name="T112" fmla="*/ 982 w 1070"/>
                  <a:gd name="T113" fmla="*/ 632 h 1070"/>
                  <a:gd name="T114" fmla="*/ 1030 w 1070"/>
                  <a:gd name="T115" fmla="*/ 618 h 1070"/>
                  <a:gd name="T116" fmla="*/ 1070 w 1070"/>
                  <a:gd name="T117" fmla="*/ 544 h 1070"/>
                  <a:gd name="T118" fmla="*/ 1054 w 1070"/>
                  <a:gd name="T119" fmla="*/ 476 h 1070"/>
                  <a:gd name="T120" fmla="*/ 982 w 1070"/>
                  <a:gd name="T121" fmla="*/ 438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0" h="1070">
                    <a:moveTo>
                      <a:pt x="982" y="438"/>
                    </a:moveTo>
                    <a:lnTo>
                      <a:pt x="982" y="438"/>
                    </a:lnTo>
                    <a:lnTo>
                      <a:pt x="982" y="438"/>
                    </a:lnTo>
                    <a:lnTo>
                      <a:pt x="968" y="436"/>
                    </a:lnTo>
                    <a:lnTo>
                      <a:pt x="954" y="434"/>
                    </a:lnTo>
                    <a:lnTo>
                      <a:pt x="942" y="428"/>
                    </a:lnTo>
                    <a:lnTo>
                      <a:pt x="932" y="422"/>
                    </a:lnTo>
                    <a:lnTo>
                      <a:pt x="922" y="414"/>
                    </a:lnTo>
                    <a:lnTo>
                      <a:pt x="914" y="404"/>
                    </a:lnTo>
                    <a:lnTo>
                      <a:pt x="906" y="394"/>
                    </a:lnTo>
                    <a:lnTo>
                      <a:pt x="900" y="384"/>
                    </a:lnTo>
                    <a:lnTo>
                      <a:pt x="896" y="372"/>
                    </a:lnTo>
                    <a:lnTo>
                      <a:pt x="894" y="360"/>
                    </a:lnTo>
                    <a:lnTo>
                      <a:pt x="894" y="346"/>
                    </a:lnTo>
                    <a:lnTo>
                      <a:pt x="896" y="334"/>
                    </a:lnTo>
                    <a:lnTo>
                      <a:pt x="898" y="322"/>
                    </a:lnTo>
                    <a:lnTo>
                      <a:pt x="904" y="310"/>
                    </a:lnTo>
                    <a:lnTo>
                      <a:pt x="910" y="29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30" y="274"/>
                    </a:lnTo>
                    <a:lnTo>
                      <a:pt x="940" y="258"/>
                    </a:lnTo>
                    <a:lnTo>
                      <a:pt x="944" y="242"/>
                    </a:lnTo>
                    <a:lnTo>
                      <a:pt x="946" y="226"/>
                    </a:lnTo>
                    <a:lnTo>
                      <a:pt x="944" y="208"/>
                    </a:lnTo>
                    <a:lnTo>
                      <a:pt x="940" y="192"/>
                    </a:lnTo>
                    <a:lnTo>
                      <a:pt x="930" y="178"/>
                    </a:lnTo>
                    <a:lnTo>
                      <a:pt x="920" y="164"/>
                    </a:lnTo>
                    <a:lnTo>
                      <a:pt x="906" y="150"/>
                    </a:lnTo>
                    <a:lnTo>
                      <a:pt x="906" y="150"/>
                    </a:lnTo>
                    <a:lnTo>
                      <a:pt x="892" y="138"/>
                    </a:lnTo>
                    <a:lnTo>
                      <a:pt x="876" y="130"/>
                    </a:lnTo>
                    <a:lnTo>
                      <a:pt x="860" y="126"/>
                    </a:lnTo>
                    <a:lnTo>
                      <a:pt x="844" y="124"/>
                    </a:lnTo>
                    <a:lnTo>
                      <a:pt x="826" y="126"/>
                    </a:lnTo>
                    <a:lnTo>
                      <a:pt x="810" y="130"/>
                    </a:lnTo>
                    <a:lnTo>
                      <a:pt x="796" y="138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70" y="158"/>
                    </a:lnTo>
                    <a:lnTo>
                      <a:pt x="760" y="166"/>
                    </a:lnTo>
                    <a:lnTo>
                      <a:pt x="748" y="172"/>
                    </a:lnTo>
                    <a:lnTo>
                      <a:pt x="734" y="174"/>
                    </a:lnTo>
                    <a:lnTo>
                      <a:pt x="722" y="176"/>
                    </a:lnTo>
                    <a:lnTo>
                      <a:pt x="710" y="174"/>
                    </a:lnTo>
                    <a:lnTo>
                      <a:pt x="698" y="172"/>
                    </a:lnTo>
                    <a:lnTo>
                      <a:pt x="686" y="168"/>
                    </a:lnTo>
                    <a:lnTo>
                      <a:pt x="676" y="164"/>
                    </a:lnTo>
                    <a:lnTo>
                      <a:pt x="664" y="156"/>
                    </a:lnTo>
                    <a:lnTo>
                      <a:pt x="656" y="148"/>
                    </a:lnTo>
                    <a:lnTo>
                      <a:pt x="648" y="138"/>
                    </a:lnTo>
                    <a:lnTo>
                      <a:pt x="642" y="128"/>
                    </a:lnTo>
                    <a:lnTo>
                      <a:pt x="636" y="114"/>
                    </a:lnTo>
                    <a:lnTo>
                      <a:pt x="634" y="102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0" y="70"/>
                    </a:lnTo>
                    <a:lnTo>
                      <a:pt x="626" y="54"/>
                    </a:lnTo>
                    <a:lnTo>
                      <a:pt x="616" y="38"/>
                    </a:lnTo>
                    <a:lnTo>
                      <a:pt x="606" y="26"/>
                    </a:lnTo>
                    <a:lnTo>
                      <a:pt x="594" y="14"/>
                    </a:lnTo>
                    <a:lnTo>
                      <a:pt x="578" y="6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06" y="2"/>
                    </a:lnTo>
                    <a:lnTo>
                      <a:pt x="490" y="6"/>
                    </a:lnTo>
                    <a:lnTo>
                      <a:pt x="476" y="14"/>
                    </a:lnTo>
                    <a:lnTo>
                      <a:pt x="462" y="26"/>
                    </a:lnTo>
                    <a:lnTo>
                      <a:pt x="452" y="38"/>
                    </a:lnTo>
                    <a:lnTo>
                      <a:pt x="444" y="54"/>
                    </a:lnTo>
                    <a:lnTo>
                      <a:pt x="438" y="70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102"/>
                    </a:lnTo>
                    <a:lnTo>
                      <a:pt x="432" y="114"/>
                    </a:lnTo>
                    <a:lnTo>
                      <a:pt x="428" y="128"/>
                    </a:lnTo>
                    <a:lnTo>
                      <a:pt x="422" y="138"/>
                    </a:lnTo>
                    <a:lnTo>
                      <a:pt x="414" y="148"/>
                    </a:lnTo>
                    <a:lnTo>
                      <a:pt x="404" y="156"/>
                    </a:lnTo>
                    <a:lnTo>
                      <a:pt x="394" y="164"/>
                    </a:lnTo>
                    <a:lnTo>
                      <a:pt x="382" y="168"/>
                    </a:lnTo>
                    <a:lnTo>
                      <a:pt x="370" y="172"/>
                    </a:lnTo>
                    <a:lnTo>
                      <a:pt x="358" y="174"/>
                    </a:lnTo>
                    <a:lnTo>
                      <a:pt x="346" y="176"/>
                    </a:lnTo>
                    <a:lnTo>
                      <a:pt x="334" y="174"/>
                    </a:lnTo>
                    <a:lnTo>
                      <a:pt x="322" y="172"/>
                    </a:lnTo>
                    <a:lnTo>
                      <a:pt x="310" y="166"/>
                    </a:lnTo>
                    <a:lnTo>
                      <a:pt x="298" y="158"/>
                    </a:lnTo>
                    <a:lnTo>
                      <a:pt x="288" y="150"/>
                    </a:lnTo>
                    <a:lnTo>
                      <a:pt x="286" y="150"/>
                    </a:lnTo>
                    <a:lnTo>
                      <a:pt x="286" y="150"/>
                    </a:lnTo>
                    <a:lnTo>
                      <a:pt x="274" y="138"/>
                    </a:lnTo>
                    <a:lnTo>
                      <a:pt x="258" y="130"/>
                    </a:lnTo>
                    <a:lnTo>
                      <a:pt x="242" y="126"/>
                    </a:lnTo>
                    <a:lnTo>
                      <a:pt x="224" y="124"/>
                    </a:lnTo>
                    <a:lnTo>
                      <a:pt x="208" y="126"/>
                    </a:lnTo>
                    <a:lnTo>
                      <a:pt x="192" y="130"/>
                    </a:lnTo>
                    <a:lnTo>
                      <a:pt x="176" y="138"/>
                    </a:lnTo>
                    <a:lnTo>
                      <a:pt x="162" y="150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138" y="178"/>
                    </a:lnTo>
                    <a:lnTo>
                      <a:pt x="130" y="192"/>
                    </a:lnTo>
                    <a:lnTo>
                      <a:pt x="124" y="208"/>
                    </a:lnTo>
                    <a:lnTo>
                      <a:pt x="124" y="226"/>
                    </a:lnTo>
                    <a:lnTo>
                      <a:pt x="124" y="242"/>
                    </a:lnTo>
                    <a:lnTo>
                      <a:pt x="130" y="258"/>
                    </a:lnTo>
                    <a:lnTo>
                      <a:pt x="138" y="274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58" y="298"/>
                    </a:lnTo>
                    <a:lnTo>
                      <a:pt x="166" y="310"/>
                    </a:lnTo>
                    <a:lnTo>
                      <a:pt x="170" y="322"/>
                    </a:lnTo>
                    <a:lnTo>
                      <a:pt x="174" y="334"/>
                    </a:lnTo>
                    <a:lnTo>
                      <a:pt x="174" y="346"/>
                    </a:lnTo>
                    <a:lnTo>
                      <a:pt x="174" y="360"/>
                    </a:lnTo>
                    <a:lnTo>
                      <a:pt x="172" y="372"/>
                    </a:lnTo>
                    <a:lnTo>
                      <a:pt x="168" y="384"/>
                    </a:lnTo>
                    <a:lnTo>
                      <a:pt x="162" y="394"/>
                    </a:lnTo>
                    <a:lnTo>
                      <a:pt x="156" y="404"/>
                    </a:lnTo>
                    <a:lnTo>
                      <a:pt x="148" y="414"/>
                    </a:lnTo>
                    <a:lnTo>
                      <a:pt x="138" y="422"/>
                    </a:lnTo>
                    <a:lnTo>
                      <a:pt x="126" y="428"/>
                    </a:lnTo>
                    <a:lnTo>
                      <a:pt x="114" y="434"/>
                    </a:lnTo>
                    <a:lnTo>
                      <a:pt x="102" y="436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70" y="440"/>
                    </a:lnTo>
                    <a:lnTo>
                      <a:pt x="52" y="444"/>
                    </a:lnTo>
                    <a:lnTo>
                      <a:pt x="38" y="452"/>
                    </a:lnTo>
                    <a:lnTo>
                      <a:pt x="24" y="464"/>
                    </a:lnTo>
                    <a:lnTo>
                      <a:pt x="14" y="476"/>
                    </a:lnTo>
                    <a:lnTo>
                      <a:pt x="6" y="490"/>
                    </a:lnTo>
                    <a:lnTo>
                      <a:pt x="2" y="508"/>
                    </a:lnTo>
                    <a:lnTo>
                      <a:pt x="0" y="526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2" y="562"/>
                    </a:lnTo>
                    <a:lnTo>
                      <a:pt x="6" y="580"/>
                    </a:lnTo>
                    <a:lnTo>
                      <a:pt x="14" y="594"/>
                    </a:lnTo>
                    <a:lnTo>
                      <a:pt x="24" y="606"/>
                    </a:lnTo>
                    <a:lnTo>
                      <a:pt x="38" y="618"/>
                    </a:lnTo>
                    <a:lnTo>
                      <a:pt x="52" y="626"/>
                    </a:lnTo>
                    <a:lnTo>
                      <a:pt x="70" y="630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102" y="634"/>
                    </a:lnTo>
                    <a:lnTo>
                      <a:pt x="114" y="636"/>
                    </a:lnTo>
                    <a:lnTo>
                      <a:pt x="126" y="642"/>
                    </a:lnTo>
                    <a:lnTo>
                      <a:pt x="138" y="648"/>
                    </a:lnTo>
                    <a:lnTo>
                      <a:pt x="148" y="656"/>
                    </a:lnTo>
                    <a:lnTo>
                      <a:pt x="156" y="666"/>
                    </a:lnTo>
                    <a:lnTo>
                      <a:pt x="162" y="676"/>
                    </a:lnTo>
                    <a:lnTo>
                      <a:pt x="168" y="686"/>
                    </a:lnTo>
                    <a:lnTo>
                      <a:pt x="172" y="698"/>
                    </a:lnTo>
                    <a:lnTo>
                      <a:pt x="174" y="710"/>
                    </a:lnTo>
                    <a:lnTo>
                      <a:pt x="174" y="724"/>
                    </a:lnTo>
                    <a:lnTo>
                      <a:pt x="174" y="736"/>
                    </a:lnTo>
                    <a:lnTo>
                      <a:pt x="170" y="748"/>
                    </a:lnTo>
                    <a:lnTo>
                      <a:pt x="166" y="760"/>
                    </a:lnTo>
                    <a:lnTo>
                      <a:pt x="158" y="77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38" y="796"/>
                    </a:lnTo>
                    <a:lnTo>
                      <a:pt x="130" y="812"/>
                    </a:lnTo>
                    <a:lnTo>
                      <a:pt x="124" y="828"/>
                    </a:lnTo>
                    <a:lnTo>
                      <a:pt x="124" y="844"/>
                    </a:lnTo>
                    <a:lnTo>
                      <a:pt x="124" y="862"/>
                    </a:lnTo>
                    <a:lnTo>
                      <a:pt x="130" y="878"/>
                    </a:lnTo>
                    <a:lnTo>
                      <a:pt x="138" y="892"/>
                    </a:lnTo>
                    <a:lnTo>
                      <a:pt x="148" y="906"/>
                    </a:lnTo>
                    <a:lnTo>
                      <a:pt x="162" y="920"/>
                    </a:lnTo>
                    <a:lnTo>
                      <a:pt x="162" y="920"/>
                    </a:lnTo>
                    <a:lnTo>
                      <a:pt x="176" y="932"/>
                    </a:lnTo>
                    <a:lnTo>
                      <a:pt x="192" y="940"/>
                    </a:lnTo>
                    <a:lnTo>
                      <a:pt x="208" y="944"/>
                    </a:lnTo>
                    <a:lnTo>
                      <a:pt x="224" y="946"/>
                    </a:lnTo>
                    <a:lnTo>
                      <a:pt x="242" y="944"/>
                    </a:lnTo>
                    <a:lnTo>
                      <a:pt x="258" y="940"/>
                    </a:lnTo>
                    <a:lnTo>
                      <a:pt x="274" y="932"/>
                    </a:lnTo>
                    <a:lnTo>
                      <a:pt x="286" y="920"/>
                    </a:lnTo>
                    <a:lnTo>
                      <a:pt x="288" y="920"/>
                    </a:lnTo>
                    <a:lnTo>
                      <a:pt x="288" y="920"/>
                    </a:lnTo>
                    <a:lnTo>
                      <a:pt x="298" y="912"/>
                    </a:lnTo>
                    <a:lnTo>
                      <a:pt x="310" y="904"/>
                    </a:lnTo>
                    <a:lnTo>
                      <a:pt x="322" y="898"/>
                    </a:lnTo>
                    <a:lnTo>
                      <a:pt x="334" y="896"/>
                    </a:lnTo>
                    <a:lnTo>
                      <a:pt x="346" y="894"/>
                    </a:lnTo>
                    <a:lnTo>
                      <a:pt x="358" y="896"/>
                    </a:lnTo>
                    <a:lnTo>
                      <a:pt x="370" y="898"/>
                    </a:lnTo>
                    <a:lnTo>
                      <a:pt x="382" y="902"/>
                    </a:lnTo>
                    <a:lnTo>
                      <a:pt x="394" y="906"/>
                    </a:lnTo>
                    <a:lnTo>
                      <a:pt x="404" y="914"/>
                    </a:lnTo>
                    <a:lnTo>
                      <a:pt x="414" y="922"/>
                    </a:lnTo>
                    <a:lnTo>
                      <a:pt x="422" y="932"/>
                    </a:lnTo>
                    <a:lnTo>
                      <a:pt x="428" y="942"/>
                    </a:lnTo>
                    <a:lnTo>
                      <a:pt x="432" y="956"/>
                    </a:lnTo>
                    <a:lnTo>
                      <a:pt x="436" y="968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8" y="1000"/>
                    </a:lnTo>
                    <a:lnTo>
                      <a:pt x="444" y="1016"/>
                    </a:lnTo>
                    <a:lnTo>
                      <a:pt x="452" y="1032"/>
                    </a:lnTo>
                    <a:lnTo>
                      <a:pt x="462" y="1044"/>
                    </a:lnTo>
                    <a:lnTo>
                      <a:pt x="476" y="1056"/>
                    </a:lnTo>
                    <a:lnTo>
                      <a:pt x="490" y="1064"/>
                    </a:lnTo>
                    <a:lnTo>
                      <a:pt x="506" y="1068"/>
                    </a:lnTo>
                    <a:lnTo>
                      <a:pt x="524" y="1070"/>
                    </a:lnTo>
                    <a:lnTo>
                      <a:pt x="544" y="1070"/>
                    </a:lnTo>
                    <a:lnTo>
                      <a:pt x="544" y="1070"/>
                    </a:lnTo>
                    <a:lnTo>
                      <a:pt x="562" y="1068"/>
                    </a:lnTo>
                    <a:lnTo>
                      <a:pt x="578" y="1064"/>
                    </a:lnTo>
                    <a:lnTo>
                      <a:pt x="594" y="1056"/>
                    </a:lnTo>
                    <a:lnTo>
                      <a:pt x="606" y="1044"/>
                    </a:lnTo>
                    <a:lnTo>
                      <a:pt x="616" y="1032"/>
                    </a:lnTo>
                    <a:lnTo>
                      <a:pt x="626" y="1016"/>
                    </a:lnTo>
                    <a:lnTo>
                      <a:pt x="630" y="1000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4" y="968"/>
                    </a:lnTo>
                    <a:lnTo>
                      <a:pt x="636" y="956"/>
                    </a:lnTo>
                    <a:lnTo>
                      <a:pt x="642" y="942"/>
                    </a:lnTo>
                    <a:lnTo>
                      <a:pt x="648" y="932"/>
                    </a:lnTo>
                    <a:lnTo>
                      <a:pt x="656" y="922"/>
                    </a:lnTo>
                    <a:lnTo>
                      <a:pt x="664" y="914"/>
                    </a:lnTo>
                    <a:lnTo>
                      <a:pt x="676" y="906"/>
                    </a:lnTo>
                    <a:lnTo>
                      <a:pt x="686" y="902"/>
                    </a:lnTo>
                    <a:lnTo>
                      <a:pt x="698" y="898"/>
                    </a:lnTo>
                    <a:lnTo>
                      <a:pt x="710" y="896"/>
                    </a:lnTo>
                    <a:lnTo>
                      <a:pt x="722" y="894"/>
                    </a:lnTo>
                    <a:lnTo>
                      <a:pt x="734" y="896"/>
                    </a:lnTo>
                    <a:lnTo>
                      <a:pt x="748" y="898"/>
                    </a:lnTo>
                    <a:lnTo>
                      <a:pt x="760" y="904"/>
                    </a:lnTo>
                    <a:lnTo>
                      <a:pt x="770" y="912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96" y="932"/>
                    </a:lnTo>
                    <a:lnTo>
                      <a:pt x="810" y="940"/>
                    </a:lnTo>
                    <a:lnTo>
                      <a:pt x="826" y="944"/>
                    </a:lnTo>
                    <a:lnTo>
                      <a:pt x="844" y="946"/>
                    </a:lnTo>
                    <a:lnTo>
                      <a:pt x="860" y="944"/>
                    </a:lnTo>
                    <a:lnTo>
                      <a:pt x="876" y="940"/>
                    </a:lnTo>
                    <a:lnTo>
                      <a:pt x="892" y="932"/>
                    </a:lnTo>
                    <a:lnTo>
                      <a:pt x="906" y="920"/>
                    </a:lnTo>
                    <a:lnTo>
                      <a:pt x="920" y="906"/>
                    </a:lnTo>
                    <a:lnTo>
                      <a:pt x="920" y="906"/>
                    </a:lnTo>
                    <a:lnTo>
                      <a:pt x="930" y="892"/>
                    </a:lnTo>
                    <a:lnTo>
                      <a:pt x="940" y="878"/>
                    </a:lnTo>
                    <a:lnTo>
                      <a:pt x="944" y="862"/>
                    </a:lnTo>
                    <a:lnTo>
                      <a:pt x="946" y="844"/>
                    </a:lnTo>
                    <a:lnTo>
                      <a:pt x="944" y="828"/>
                    </a:lnTo>
                    <a:lnTo>
                      <a:pt x="940" y="812"/>
                    </a:lnTo>
                    <a:lnTo>
                      <a:pt x="930" y="796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10" y="772"/>
                    </a:lnTo>
                    <a:lnTo>
                      <a:pt x="904" y="760"/>
                    </a:lnTo>
                    <a:lnTo>
                      <a:pt x="898" y="748"/>
                    </a:lnTo>
                    <a:lnTo>
                      <a:pt x="896" y="736"/>
                    </a:lnTo>
                    <a:lnTo>
                      <a:pt x="894" y="724"/>
                    </a:lnTo>
                    <a:lnTo>
                      <a:pt x="894" y="710"/>
                    </a:lnTo>
                    <a:lnTo>
                      <a:pt x="896" y="698"/>
                    </a:lnTo>
                    <a:lnTo>
                      <a:pt x="900" y="686"/>
                    </a:lnTo>
                    <a:lnTo>
                      <a:pt x="906" y="676"/>
                    </a:lnTo>
                    <a:lnTo>
                      <a:pt x="914" y="666"/>
                    </a:lnTo>
                    <a:lnTo>
                      <a:pt x="922" y="656"/>
                    </a:lnTo>
                    <a:lnTo>
                      <a:pt x="932" y="648"/>
                    </a:lnTo>
                    <a:lnTo>
                      <a:pt x="942" y="642"/>
                    </a:lnTo>
                    <a:lnTo>
                      <a:pt x="954" y="636"/>
                    </a:lnTo>
                    <a:lnTo>
                      <a:pt x="968" y="634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1000" y="630"/>
                    </a:lnTo>
                    <a:lnTo>
                      <a:pt x="1016" y="626"/>
                    </a:lnTo>
                    <a:lnTo>
                      <a:pt x="1030" y="618"/>
                    </a:lnTo>
                    <a:lnTo>
                      <a:pt x="1044" y="606"/>
                    </a:lnTo>
                    <a:lnTo>
                      <a:pt x="1054" y="594"/>
                    </a:lnTo>
                    <a:lnTo>
                      <a:pt x="1062" y="580"/>
                    </a:lnTo>
                    <a:lnTo>
                      <a:pt x="1068" y="562"/>
                    </a:lnTo>
                    <a:lnTo>
                      <a:pt x="1070" y="544"/>
                    </a:lnTo>
                    <a:lnTo>
                      <a:pt x="1070" y="526"/>
                    </a:lnTo>
                    <a:lnTo>
                      <a:pt x="1070" y="526"/>
                    </a:lnTo>
                    <a:lnTo>
                      <a:pt x="1068" y="508"/>
                    </a:lnTo>
                    <a:lnTo>
                      <a:pt x="1062" y="490"/>
                    </a:lnTo>
                    <a:lnTo>
                      <a:pt x="1054" y="476"/>
                    </a:lnTo>
                    <a:lnTo>
                      <a:pt x="1044" y="464"/>
                    </a:lnTo>
                    <a:lnTo>
                      <a:pt x="1030" y="452"/>
                    </a:lnTo>
                    <a:lnTo>
                      <a:pt x="1016" y="444"/>
                    </a:lnTo>
                    <a:lnTo>
                      <a:pt x="1000" y="440"/>
                    </a:lnTo>
                    <a:lnTo>
                      <a:pt x="982" y="438"/>
                    </a:lnTo>
                    <a:lnTo>
                      <a:pt x="982" y="438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22" name="Freeform 42"/>
              <p:cNvSpPr/>
              <p:nvPr/>
            </p:nvSpPr>
            <p:spPr bwMode="auto">
              <a:xfrm>
                <a:off x="663575" y="925513"/>
                <a:ext cx="676275" cy="676275"/>
              </a:xfrm>
              <a:custGeom>
                <a:avLst/>
                <a:gdLst>
                  <a:gd name="T0" fmla="*/ 426 w 426"/>
                  <a:gd name="T1" fmla="*/ 212 h 426"/>
                  <a:gd name="T2" fmla="*/ 422 w 426"/>
                  <a:gd name="T3" fmla="*/ 256 h 426"/>
                  <a:gd name="T4" fmla="*/ 408 w 426"/>
                  <a:gd name="T5" fmla="*/ 296 h 426"/>
                  <a:gd name="T6" fmla="*/ 390 w 426"/>
                  <a:gd name="T7" fmla="*/ 332 h 426"/>
                  <a:gd name="T8" fmla="*/ 364 w 426"/>
                  <a:gd name="T9" fmla="*/ 364 h 426"/>
                  <a:gd name="T10" fmla="*/ 332 w 426"/>
                  <a:gd name="T11" fmla="*/ 390 h 426"/>
                  <a:gd name="T12" fmla="*/ 296 w 426"/>
                  <a:gd name="T13" fmla="*/ 410 h 426"/>
                  <a:gd name="T14" fmla="*/ 256 w 426"/>
                  <a:gd name="T15" fmla="*/ 422 h 426"/>
                  <a:gd name="T16" fmla="*/ 212 w 426"/>
                  <a:gd name="T17" fmla="*/ 426 h 426"/>
                  <a:gd name="T18" fmla="*/ 190 w 426"/>
                  <a:gd name="T19" fmla="*/ 426 h 426"/>
                  <a:gd name="T20" fmla="*/ 148 w 426"/>
                  <a:gd name="T21" fmla="*/ 416 h 426"/>
                  <a:gd name="T22" fmla="*/ 110 w 426"/>
                  <a:gd name="T23" fmla="*/ 400 h 426"/>
                  <a:gd name="T24" fmla="*/ 76 w 426"/>
                  <a:gd name="T25" fmla="*/ 378 h 426"/>
                  <a:gd name="T26" fmla="*/ 48 w 426"/>
                  <a:gd name="T27" fmla="*/ 348 h 426"/>
                  <a:gd name="T28" fmla="*/ 24 w 426"/>
                  <a:gd name="T29" fmla="*/ 314 h 426"/>
                  <a:gd name="T30" fmla="*/ 8 w 426"/>
                  <a:gd name="T31" fmla="*/ 276 h 426"/>
                  <a:gd name="T32" fmla="*/ 0 w 426"/>
                  <a:gd name="T33" fmla="*/ 234 h 426"/>
                  <a:gd name="T34" fmla="*/ 0 w 426"/>
                  <a:gd name="T35" fmla="*/ 212 h 426"/>
                  <a:gd name="T36" fmla="*/ 4 w 426"/>
                  <a:gd name="T37" fmla="*/ 170 h 426"/>
                  <a:gd name="T38" fmla="*/ 16 w 426"/>
                  <a:gd name="T39" fmla="*/ 130 h 426"/>
                  <a:gd name="T40" fmla="*/ 36 w 426"/>
                  <a:gd name="T41" fmla="*/ 94 h 426"/>
                  <a:gd name="T42" fmla="*/ 62 w 426"/>
                  <a:gd name="T43" fmla="*/ 62 h 426"/>
                  <a:gd name="T44" fmla="*/ 94 w 426"/>
                  <a:gd name="T45" fmla="*/ 36 h 426"/>
                  <a:gd name="T46" fmla="*/ 130 w 426"/>
                  <a:gd name="T47" fmla="*/ 16 h 426"/>
                  <a:gd name="T48" fmla="*/ 170 w 426"/>
                  <a:gd name="T49" fmla="*/ 4 h 426"/>
                  <a:gd name="T50" fmla="*/ 212 w 426"/>
                  <a:gd name="T51" fmla="*/ 0 h 426"/>
                  <a:gd name="T52" fmla="*/ 234 w 426"/>
                  <a:gd name="T53" fmla="*/ 0 h 426"/>
                  <a:gd name="T54" fmla="*/ 276 w 426"/>
                  <a:gd name="T55" fmla="*/ 10 h 426"/>
                  <a:gd name="T56" fmla="*/ 314 w 426"/>
                  <a:gd name="T57" fmla="*/ 26 h 426"/>
                  <a:gd name="T58" fmla="*/ 348 w 426"/>
                  <a:gd name="T59" fmla="*/ 48 h 426"/>
                  <a:gd name="T60" fmla="*/ 376 w 426"/>
                  <a:gd name="T61" fmla="*/ 78 h 426"/>
                  <a:gd name="T62" fmla="*/ 400 w 426"/>
                  <a:gd name="T63" fmla="*/ 112 h 426"/>
                  <a:gd name="T64" fmla="*/ 416 w 426"/>
                  <a:gd name="T65" fmla="*/ 150 h 426"/>
                  <a:gd name="T66" fmla="*/ 424 w 426"/>
                  <a:gd name="T67" fmla="*/ 192 h 426"/>
                  <a:gd name="T68" fmla="*/ 426 w 426"/>
                  <a:gd name="T69" fmla="*/ 212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6" h="426">
                    <a:moveTo>
                      <a:pt x="426" y="212"/>
                    </a:moveTo>
                    <a:lnTo>
                      <a:pt x="426" y="212"/>
                    </a:lnTo>
                    <a:lnTo>
                      <a:pt x="424" y="234"/>
                    </a:lnTo>
                    <a:lnTo>
                      <a:pt x="422" y="256"/>
                    </a:lnTo>
                    <a:lnTo>
                      <a:pt x="416" y="276"/>
                    </a:lnTo>
                    <a:lnTo>
                      <a:pt x="408" y="296"/>
                    </a:lnTo>
                    <a:lnTo>
                      <a:pt x="400" y="314"/>
                    </a:lnTo>
                    <a:lnTo>
                      <a:pt x="390" y="332"/>
                    </a:lnTo>
                    <a:lnTo>
                      <a:pt x="376" y="348"/>
                    </a:lnTo>
                    <a:lnTo>
                      <a:pt x="364" y="364"/>
                    </a:lnTo>
                    <a:lnTo>
                      <a:pt x="348" y="378"/>
                    </a:lnTo>
                    <a:lnTo>
                      <a:pt x="332" y="390"/>
                    </a:lnTo>
                    <a:lnTo>
                      <a:pt x="314" y="400"/>
                    </a:lnTo>
                    <a:lnTo>
                      <a:pt x="296" y="410"/>
                    </a:lnTo>
                    <a:lnTo>
                      <a:pt x="276" y="416"/>
                    </a:lnTo>
                    <a:lnTo>
                      <a:pt x="256" y="422"/>
                    </a:lnTo>
                    <a:lnTo>
                      <a:pt x="234" y="426"/>
                    </a:lnTo>
                    <a:lnTo>
                      <a:pt x="212" y="426"/>
                    </a:lnTo>
                    <a:lnTo>
                      <a:pt x="212" y="426"/>
                    </a:lnTo>
                    <a:lnTo>
                      <a:pt x="190" y="426"/>
                    </a:lnTo>
                    <a:lnTo>
                      <a:pt x="170" y="422"/>
                    </a:lnTo>
                    <a:lnTo>
                      <a:pt x="148" y="416"/>
                    </a:lnTo>
                    <a:lnTo>
                      <a:pt x="130" y="410"/>
                    </a:lnTo>
                    <a:lnTo>
                      <a:pt x="110" y="400"/>
                    </a:lnTo>
                    <a:lnTo>
                      <a:pt x="94" y="390"/>
                    </a:lnTo>
                    <a:lnTo>
                      <a:pt x="76" y="378"/>
                    </a:lnTo>
                    <a:lnTo>
                      <a:pt x="62" y="364"/>
                    </a:lnTo>
                    <a:lnTo>
                      <a:pt x="48" y="348"/>
                    </a:lnTo>
                    <a:lnTo>
                      <a:pt x="36" y="332"/>
                    </a:lnTo>
                    <a:lnTo>
                      <a:pt x="24" y="314"/>
                    </a:lnTo>
                    <a:lnTo>
                      <a:pt x="16" y="296"/>
                    </a:lnTo>
                    <a:lnTo>
                      <a:pt x="8" y="276"/>
                    </a:lnTo>
                    <a:lnTo>
                      <a:pt x="4" y="256"/>
                    </a:lnTo>
                    <a:lnTo>
                      <a:pt x="0" y="234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192"/>
                    </a:lnTo>
                    <a:lnTo>
                      <a:pt x="4" y="170"/>
                    </a:lnTo>
                    <a:lnTo>
                      <a:pt x="8" y="150"/>
                    </a:lnTo>
                    <a:lnTo>
                      <a:pt x="16" y="130"/>
                    </a:lnTo>
                    <a:lnTo>
                      <a:pt x="24" y="112"/>
                    </a:lnTo>
                    <a:lnTo>
                      <a:pt x="36" y="94"/>
                    </a:lnTo>
                    <a:lnTo>
                      <a:pt x="48" y="78"/>
                    </a:lnTo>
                    <a:lnTo>
                      <a:pt x="62" y="62"/>
                    </a:lnTo>
                    <a:lnTo>
                      <a:pt x="76" y="48"/>
                    </a:lnTo>
                    <a:lnTo>
                      <a:pt x="94" y="36"/>
                    </a:lnTo>
                    <a:lnTo>
                      <a:pt x="110" y="26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70" y="4"/>
                    </a:lnTo>
                    <a:lnTo>
                      <a:pt x="190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34" y="0"/>
                    </a:lnTo>
                    <a:lnTo>
                      <a:pt x="256" y="4"/>
                    </a:lnTo>
                    <a:lnTo>
                      <a:pt x="276" y="10"/>
                    </a:lnTo>
                    <a:lnTo>
                      <a:pt x="296" y="16"/>
                    </a:lnTo>
                    <a:lnTo>
                      <a:pt x="314" y="26"/>
                    </a:lnTo>
                    <a:lnTo>
                      <a:pt x="332" y="36"/>
                    </a:lnTo>
                    <a:lnTo>
                      <a:pt x="348" y="48"/>
                    </a:lnTo>
                    <a:lnTo>
                      <a:pt x="364" y="62"/>
                    </a:lnTo>
                    <a:lnTo>
                      <a:pt x="376" y="78"/>
                    </a:lnTo>
                    <a:lnTo>
                      <a:pt x="390" y="94"/>
                    </a:lnTo>
                    <a:lnTo>
                      <a:pt x="400" y="112"/>
                    </a:lnTo>
                    <a:lnTo>
                      <a:pt x="408" y="130"/>
                    </a:lnTo>
                    <a:lnTo>
                      <a:pt x="416" y="150"/>
                    </a:lnTo>
                    <a:lnTo>
                      <a:pt x="422" y="170"/>
                    </a:lnTo>
                    <a:lnTo>
                      <a:pt x="424" y="192"/>
                    </a:lnTo>
                    <a:lnTo>
                      <a:pt x="426" y="212"/>
                    </a:lnTo>
                    <a:lnTo>
                      <a:pt x="426" y="212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8154733" y="3957699"/>
            <a:ext cx="624471" cy="624552"/>
            <a:chOff x="5292665" y="2402186"/>
            <a:chExt cx="441056" cy="441056"/>
          </a:xfrm>
        </p:grpSpPr>
        <p:sp>
          <p:nvSpPr>
            <p:cNvPr id="24" name="椭圆 23"/>
            <p:cNvSpPr/>
            <p:nvPr/>
          </p:nvSpPr>
          <p:spPr>
            <a:xfrm>
              <a:off x="5292665" y="2402186"/>
              <a:ext cx="441056" cy="441056"/>
            </a:xfrm>
            <a:prstGeom prst="ellipse">
              <a:avLst/>
            </a:prstGeom>
            <a:solidFill>
              <a:srgbClr val="308C9A"/>
            </a:solidFill>
            <a:ln w="19050">
              <a:solidFill>
                <a:srgbClr val="308C9A">
                  <a:lumMod val="20000"/>
                  <a:lumOff val="80000"/>
                </a:srgbClr>
              </a:solidFill>
            </a:ln>
          </p:spPr>
          <p:style>
            <a:lnRef idx="2">
              <a:srgbClr val="5B7198">
                <a:shade val="50000"/>
              </a:srgbClr>
            </a:lnRef>
            <a:fillRef idx="1">
              <a:srgbClr val="5B7198"/>
            </a:fillRef>
            <a:effectRef idx="0">
              <a:srgbClr val="5B7198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424616" y="2535602"/>
              <a:ext cx="177160" cy="174229"/>
              <a:chOff x="5032375" y="3027363"/>
              <a:chExt cx="1727200" cy="1698625"/>
            </a:xfrm>
          </p:grpSpPr>
          <p:sp>
            <p:nvSpPr>
              <p:cNvPr id="26" name="Freeform 28"/>
              <p:cNvSpPr/>
              <p:nvPr/>
            </p:nvSpPr>
            <p:spPr bwMode="auto">
              <a:xfrm>
                <a:off x="5435600" y="3154363"/>
                <a:ext cx="923925" cy="1085850"/>
              </a:xfrm>
              <a:custGeom>
                <a:avLst/>
                <a:gdLst>
                  <a:gd name="T0" fmla="*/ 582 w 582"/>
                  <a:gd name="T1" fmla="*/ 0 h 684"/>
                  <a:gd name="T2" fmla="*/ 582 w 582"/>
                  <a:gd name="T3" fmla="*/ 0 h 684"/>
                  <a:gd name="T4" fmla="*/ 582 w 582"/>
                  <a:gd name="T5" fmla="*/ 340 h 684"/>
                  <a:gd name="T6" fmla="*/ 582 w 582"/>
                  <a:gd name="T7" fmla="*/ 340 h 684"/>
                  <a:gd name="T8" fmla="*/ 580 w 582"/>
                  <a:gd name="T9" fmla="*/ 354 h 684"/>
                  <a:gd name="T10" fmla="*/ 578 w 582"/>
                  <a:gd name="T11" fmla="*/ 372 h 684"/>
                  <a:gd name="T12" fmla="*/ 572 w 582"/>
                  <a:gd name="T13" fmla="*/ 390 h 684"/>
                  <a:gd name="T14" fmla="*/ 564 w 582"/>
                  <a:gd name="T15" fmla="*/ 412 h 684"/>
                  <a:gd name="T16" fmla="*/ 554 w 582"/>
                  <a:gd name="T17" fmla="*/ 434 h 684"/>
                  <a:gd name="T18" fmla="*/ 542 w 582"/>
                  <a:gd name="T19" fmla="*/ 458 h 684"/>
                  <a:gd name="T20" fmla="*/ 526 w 582"/>
                  <a:gd name="T21" fmla="*/ 484 h 684"/>
                  <a:gd name="T22" fmla="*/ 510 w 582"/>
                  <a:gd name="T23" fmla="*/ 510 h 684"/>
                  <a:gd name="T24" fmla="*/ 490 w 582"/>
                  <a:gd name="T25" fmla="*/ 534 h 684"/>
                  <a:gd name="T26" fmla="*/ 468 w 582"/>
                  <a:gd name="T27" fmla="*/ 560 h 684"/>
                  <a:gd name="T28" fmla="*/ 444 w 582"/>
                  <a:gd name="T29" fmla="*/ 584 h 684"/>
                  <a:gd name="T30" fmla="*/ 418 w 582"/>
                  <a:gd name="T31" fmla="*/ 608 h 684"/>
                  <a:gd name="T32" fmla="*/ 390 w 582"/>
                  <a:gd name="T33" fmla="*/ 630 h 684"/>
                  <a:gd name="T34" fmla="*/ 358 w 582"/>
                  <a:gd name="T35" fmla="*/ 650 h 684"/>
                  <a:gd name="T36" fmla="*/ 326 w 582"/>
                  <a:gd name="T37" fmla="*/ 668 h 684"/>
                  <a:gd name="T38" fmla="*/ 290 w 582"/>
                  <a:gd name="T39" fmla="*/ 684 h 684"/>
                  <a:gd name="T40" fmla="*/ 290 w 582"/>
                  <a:gd name="T41" fmla="*/ 684 h 684"/>
                  <a:gd name="T42" fmla="*/ 256 w 582"/>
                  <a:gd name="T43" fmla="*/ 668 h 684"/>
                  <a:gd name="T44" fmla="*/ 222 w 582"/>
                  <a:gd name="T45" fmla="*/ 650 h 684"/>
                  <a:gd name="T46" fmla="*/ 192 w 582"/>
                  <a:gd name="T47" fmla="*/ 630 h 684"/>
                  <a:gd name="T48" fmla="*/ 164 w 582"/>
                  <a:gd name="T49" fmla="*/ 608 h 684"/>
                  <a:gd name="T50" fmla="*/ 138 w 582"/>
                  <a:gd name="T51" fmla="*/ 584 h 684"/>
                  <a:gd name="T52" fmla="*/ 114 w 582"/>
                  <a:gd name="T53" fmla="*/ 560 h 684"/>
                  <a:gd name="T54" fmla="*/ 92 w 582"/>
                  <a:gd name="T55" fmla="*/ 534 h 684"/>
                  <a:gd name="T56" fmla="*/ 72 w 582"/>
                  <a:gd name="T57" fmla="*/ 510 h 684"/>
                  <a:gd name="T58" fmla="*/ 56 w 582"/>
                  <a:gd name="T59" fmla="*/ 484 h 684"/>
                  <a:gd name="T60" fmla="*/ 40 w 582"/>
                  <a:gd name="T61" fmla="*/ 458 h 684"/>
                  <a:gd name="T62" fmla="*/ 28 w 582"/>
                  <a:gd name="T63" fmla="*/ 434 h 684"/>
                  <a:gd name="T64" fmla="*/ 18 w 582"/>
                  <a:gd name="T65" fmla="*/ 412 h 684"/>
                  <a:gd name="T66" fmla="*/ 10 w 582"/>
                  <a:gd name="T67" fmla="*/ 390 h 684"/>
                  <a:gd name="T68" fmla="*/ 4 w 582"/>
                  <a:gd name="T69" fmla="*/ 372 h 684"/>
                  <a:gd name="T70" fmla="*/ 0 w 582"/>
                  <a:gd name="T71" fmla="*/ 354 h 684"/>
                  <a:gd name="T72" fmla="*/ 0 w 582"/>
                  <a:gd name="T73" fmla="*/ 340 h 684"/>
                  <a:gd name="T74" fmla="*/ 0 w 582"/>
                  <a:gd name="T75" fmla="*/ 340 h 684"/>
                  <a:gd name="T76" fmla="*/ 0 w 582"/>
                  <a:gd name="T7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2" h="684"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340"/>
                    </a:lnTo>
                    <a:lnTo>
                      <a:pt x="582" y="340"/>
                    </a:lnTo>
                    <a:lnTo>
                      <a:pt x="580" y="354"/>
                    </a:lnTo>
                    <a:lnTo>
                      <a:pt x="578" y="372"/>
                    </a:lnTo>
                    <a:lnTo>
                      <a:pt x="572" y="390"/>
                    </a:lnTo>
                    <a:lnTo>
                      <a:pt x="564" y="412"/>
                    </a:lnTo>
                    <a:lnTo>
                      <a:pt x="554" y="434"/>
                    </a:lnTo>
                    <a:lnTo>
                      <a:pt x="542" y="458"/>
                    </a:lnTo>
                    <a:lnTo>
                      <a:pt x="526" y="484"/>
                    </a:lnTo>
                    <a:lnTo>
                      <a:pt x="510" y="510"/>
                    </a:lnTo>
                    <a:lnTo>
                      <a:pt x="490" y="534"/>
                    </a:lnTo>
                    <a:lnTo>
                      <a:pt x="468" y="560"/>
                    </a:lnTo>
                    <a:lnTo>
                      <a:pt x="444" y="584"/>
                    </a:lnTo>
                    <a:lnTo>
                      <a:pt x="418" y="608"/>
                    </a:lnTo>
                    <a:lnTo>
                      <a:pt x="390" y="630"/>
                    </a:lnTo>
                    <a:lnTo>
                      <a:pt x="358" y="650"/>
                    </a:lnTo>
                    <a:lnTo>
                      <a:pt x="326" y="668"/>
                    </a:lnTo>
                    <a:lnTo>
                      <a:pt x="290" y="684"/>
                    </a:lnTo>
                    <a:lnTo>
                      <a:pt x="290" y="684"/>
                    </a:lnTo>
                    <a:lnTo>
                      <a:pt x="256" y="668"/>
                    </a:lnTo>
                    <a:lnTo>
                      <a:pt x="222" y="650"/>
                    </a:lnTo>
                    <a:lnTo>
                      <a:pt x="192" y="630"/>
                    </a:lnTo>
                    <a:lnTo>
                      <a:pt x="164" y="608"/>
                    </a:lnTo>
                    <a:lnTo>
                      <a:pt x="138" y="584"/>
                    </a:lnTo>
                    <a:lnTo>
                      <a:pt x="114" y="560"/>
                    </a:lnTo>
                    <a:lnTo>
                      <a:pt x="92" y="534"/>
                    </a:lnTo>
                    <a:lnTo>
                      <a:pt x="72" y="510"/>
                    </a:lnTo>
                    <a:lnTo>
                      <a:pt x="56" y="484"/>
                    </a:lnTo>
                    <a:lnTo>
                      <a:pt x="40" y="458"/>
                    </a:lnTo>
                    <a:lnTo>
                      <a:pt x="28" y="434"/>
                    </a:lnTo>
                    <a:lnTo>
                      <a:pt x="18" y="412"/>
                    </a:lnTo>
                    <a:lnTo>
                      <a:pt x="10" y="390"/>
                    </a:lnTo>
                    <a:lnTo>
                      <a:pt x="4" y="372"/>
                    </a:lnTo>
                    <a:lnTo>
                      <a:pt x="0" y="354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27" name="Freeform 29"/>
              <p:cNvSpPr/>
              <p:nvPr/>
            </p:nvSpPr>
            <p:spPr bwMode="auto">
              <a:xfrm>
                <a:off x="5032375" y="3154363"/>
                <a:ext cx="1727200" cy="669925"/>
              </a:xfrm>
              <a:custGeom>
                <a:avLst/>
                <a:gdLst>
                  <a:gd name="T0" fmla="*/ 892 w 1088"/>
                  <a:gd name="T1" fmla="*/ 422 h 422"/>
                  <a:gd name="T2" fmla="*/ 892 w 1088"/>
                  <a:gd name="T3" fmla="*/ 422 h 422"/>
                  <a:gd name="T4" fmla="*/ 922 w 1088"/>
                  <a:gd name="T5" fmla="*/ 400 h 422"/>
                  <a:gd name="T6" fmla="*/ 954 w 1088"/>
                  <a:gd name="T7" fmla="*/ 374 h 422"/>
                  <a:gd name="T8" fmla="*/ 990 w 1088"/>
                  <a:gd name="T9" fmla="*/ 340 h 422"/>
                  <a:gd name="T10" fmla="*/ 1008 w 1088"/>
                  <a:gd name="T11" fmla="*/ 320 h 422"/>
                  <a:gd name="T12" fmla="*/ 1026 w 1088"/>
                  <a:gd name="T13" fmla="*/ 300 h 422"/>
                  <a:gd name="T14" fmla="*/ 1044 w 1088"/>
                  <a:gd name="T15" fmla="*/ 276 h 422"/>
                  <a:gd name="T16" fmla="*/ 1058 w 1088"/>
                  <a:gd name="T17" fmla="*/ 252 h 422"/>
                  <a:gd name="T18" fmla="*/ 1070 w 1088"/>
                  <a:gd name="T19" fmla="*/ 228 h 422"/>
                  <a:gd name="T20" fmla="*/ 1080 w 1088"/>
                  <a:gd name="T21" fmla="*/ 202 h 422"/>
                  <a:gd name="T22" fmla="*/ 1086 w 1088"/>
                  <a:gd name="T23" fmla="*/ 174 h 422"/>
                  <a:gd name="T24" fmla="*/ 1088 w 1088"/>
                  <a:gd name="T25" fmla="*/ 148 h 422"/>
                  <a:gd name="T26" fmla="*/ 1088 w 1088"/>
                  <a:gd name="T27" fmla="*/ 148 h 422"/>
                  <a:gd name="T28" fmla="*/ 1086 w 1088"/>
                  <a:gd name="T29" fmla="*/ 120 h 422"/>
                  <a:gd name="T30" fmla="*/ 1080 w 1088"/>
                  <a:gd name="T31" fmla="*/ 98 h 422"/>
                  <a:gd name="T32" fmla="*/ 1070 w 1088"/>
                  <a:gd name="T33" fmla="*/ 78 h 422"/>
                  <a:gd name="T34" fmla="*/ 1058 w 1088"/>
                  <a:gd name="T35" fmla="*/ 60 h 422"/>
                  <a:gd name="T36" fmla="*/ 1042 w 1088"/>
                  <a:gd name="T37" fmla="*/ 46 h 422"/>
                  <a:gd name="T38" fmla="*/ 1022 w 1088"/>
                  <a:gd name="T39" fmla="*/ 34 h 422"/>
                  <a:gd name="T40" fmla="*/ 1002 w 1088"/>
                  <a:gd name="T41" fmla="*/ 24 h 422"/>
                  <a:gd name="T42" fmla="*/ 980 w 1088"/>
                  <a:gd name="T43" fmla="*/ 18 h 422"/>
                  <a:gd name="T44" fmla="*/ 956 w 1088"/>
                  <a:gd name="T45" fmla="*/ 12 h 422"/>
                  <a:gd name="T46" fmla="*/ 932 w 1088"/>
                  <a:gd name="T47" fmla="*/ 6 h 422"/>
                  <a:gd name="T48" fmla="*/ 882 w 1088"/>
                  <a:gd name="T49" fmla="*/ 2 h 422"/>
                  <a:gd name="T50" fmla="*/ 834 w 1088"/>
                  <a:gd name="T51" fmla="*/ 0 h 422"/>
                  <a:gd name="T52" fmla="*/ 788 w 1088"/>
                  <a:gd name="T53" fmla="*/ 0 h 422"/>
                  <a:gd name="T54" fmla="*/ 788 w 1088"/>
                  <a:gd name="T55" fmla="*/ 0 h 422"/>
                  <a:gd name="T56" fmla="*/ 544 w 1088"/>
                  <a:gd name="T57" fmla="*/ 0 h 422"/>
                  <a:gd name="T58" fmla="*/ 544 w 1088"/>
                  <a:gd name="T59" fmla="*/ 0 h 422"/>
                  <a:gd name="T60" fmla="*/ 300 w 1088"/>
                  <a:gd name="T61" fmla="*/ 0 h 422"/>
                  <a:gd name="T62" fmla="*/ 300 w 1088"/>
                  <a:gd name="T63" fmla="*/ 0 h 422"/>
                  <a:gd name="T64" fmla="*/ 256 w 1088"/>
                  <a:gd name="T65" fmla="*/ 0 h 422"/>
                  <a:gd name="T66" fmla="*/ 208 w 1088"/>
                  <a:gd name="T67" fmla="*/ 2 h 422"/>
                  <a:gd name="T68" fmla="*/ 158 w 1088"/>
                  <a:gd name="T69" fmla="*/ 6 h 422"/>
                  <a:gd name="T70" fmla="*/ 134 w 1088"/>
                  <a:gd name="T71" fmla="*/ 12 h 422"/>
                  <a:gd name="T72" fmla="*/ 110 w 1088"/>
                  <a:gd name="T73" fmla="*/ 18 h 422"/>
                  <a:gd name="T74" fmla="*/ 88 w 1088"/>
                  <a:gd name="T75" fmla="*/ 24 h 422"/>
                  <a:gd name="T76" fmla="*/ 66 w 1088"/>
                  <a:gd name="T77" fmla="*/ 34 h 422"/>
                  <a:gd name="T78" fmla="*/ 48 w 1088"/>
                  <a:gd name="T79" fmla="*/ 46 h 422"/>
                  <a:gd name="T80" fmla="*/ 32 w 1088"/>
                  <a:gd name="T81" fmla="*/ 60 h 422"/>
                  <a:gd name="T82" fmla="*/ 18 w 1088"/>
                  <a:gd name="T83" fmla="*/ 78 h 422"/>
                  <a:gd name="T84" fmla="*/ 8 w 1088"/>
                  <a:gd name="T85" fmla="*/ 98 h 422"/>
                  <a:gd name="T86" fmla="*/ 2 w 1088"/>
                  <a:gd name="T87" fmla="*/ 120 h 422"/>
                  <a:gd name="T88" fmla="*/ 0 w 1088"/>
                  <a:gd name="T89" fmla="*/ 148 h 422"/>
                  <a:gd name="T90" fmla="*/ 0 w 1088"/>
                  <a:gd name="T91" fmla="*/ 148 h 422"/>
                  <a:gd name="T92" fmla="*/ 2 w 1088"/>
                  <a:gd name="T93" fmla="*/ 174 h 422"/>
                  <a:gd name="T94" fmla="*/ 10 w 1088"/>
                  <a:gd name="T95" fmla="*/ 202 h 422"/>
                  <a:gd name="T96" fmla="*/ 18 w 1088"/>
                  <a:gd name="T97" fmla="*/ 228 h 422"/>
                  <a:gd name="T98" fmla="*/ 32 w 1088"/>
                  <a:gd name="T99" fmla="*/ 252 h 422"/>
                  <a:gd name="T100" fmla="*/ 46 w 1088"/>
                  <a:gd name="T101" fmla="*/ 276 h 422"/>
                  <a:gd name="T102" fmla="*/ 64 w 1088"/>
                  <a:gd name="T103" fmla="*/ 300 h 422"/>
                  <a:gd name="T104" fmla="*/ 80 w 1088"/>
                  <a:gd name="T105" fmla="*/ 320 h 422"/>
                  <a:gd name="T106" fmla="*/ 100 w 1088"/>
                  <a:gd name="T107" fmla="*/ 340 h 422"/>
                  <a:gd name="T108" fmla="*/ 136 w 1088"/>
                  <a:gd name="T109" fmla="*/ 374 h 422"/>
                  <a:gd name="T110" fmla="*/ 168 w 1088"/>
                  <a:gd name="T111" fmla="*/ 400 h 422"/>
                  <a:gd name="T112" fmla="*/ 198 w 1088"/>
                  <a:gd name="T113" fmla="*/ 42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8" h="422">
                    <a:moveTo>
                      <a:pt x="892" y="422"/>
                    </a:moveTo>
                    <a:lnTo>
                      <a:pt x="892" y="422"/>
                    </a:lnTo>
                    <a:lnTo>
                      <a:pt x="922" y="400"/>
                    </a:lnTo>
                    <a:lnTo>
                      <a:pt x="954" y="374"/>
                    </a:lnTo>
                    <a:lnTo>
                      <a:pt x="990" y="340"/>
                    </a:lnTo>
                    <a:lnTo>
                      <a:pt x="1008" y="320"/>
                    </a:lnTo>
                    <a:lnTo>
                      <a:pt x="1026" y="300"/>
                    </a:lnTo>
                    <a:lnTo>
                      <a:pt x="1044" y="276"/>
                    </a:lnTo>
                    <a:lnTo>
                      <a:pt x="1058" y="252"/>
                    </a:lnTo>
                    <a:lnTo>
                      <a:pt x="1070" y="228"/>
                    </a:lnTo>
                    <a:lnTo>
                      <a:pt x="1080" y="202"/>
                    </a:lnTo>
                    <a:lnTo>
                      <a:pt x="1086" y="174"/>
                    </a:lnTo>
                    <a:lnTo>
                      <a:pt x="1088" y="148"/>
                    </a:lnTo>
                    <a:lnTo>
                      <a:pt x="1088" y="148"/>
                    </a:lnTo>
                    <a:lnTo>
                      <a:pt x="1086" y="120"/>
                    </a:lnTo>
                    <a:lnTo>
                      <a:pt x="1080" y="98"/>
                    </a:lnTo>
                    <a:lnTo>
                      <a:pt x="1070" y="78"/>
                    </a:lnTo>
                    <a:lnTo>
                      <a:pt x="1058" y="60"/>
                    </a:lnTo>
                    <a:lnTo>
                      <a:pt x="1042" y="46"/>
                    </a:lnTo>
                    <a:lnTo>
                      <a:pt x="1022" y="34"/>
                    </a:lnTo>
                    <a:lnTo>
                      <a:pt x="1002" y="24"/>
                    </a:lnTo>
                    <a:lnTo>
                      <a:pt x="980" y="18"/>
                    </a:lnTo>
                    <a:lnTo>
                      <a:pt x="956" y="12"/>
                    </a:lnTo>
                    <a:lnTo>
                      <a:pt x="932" y="6"/>
                    </a:lnTo>
                    <a:lnTo>
                      <a:pt x="882" y="2"/>
                    </a:lnTo>
                    <a:lnTo>
                      <a:pt x="834" y="0"/>
                    </a:lnTo>
                    <a:lnTo>
                      <a:pt x="788" y="0"/>
                    </a:lnTo>
                    <a:lnTo>
                      <a:pt x="788" y="0"/>
                    </a:lnTo>
                    <a:lnTo>
                      <a:pt x="544" y="0"/>
                    </a:lnTo>
                    <a:lnTo>
                      <a:pt x="54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56" y="0"/>
                    </a:lnTo>
                    <a:lnTo>
                      <a:pt x="208" y="2"/>
                    </a:lnTo>
                    <a:lnTo>
                      <a:pt x="158" y="6"/>
                    </a:lnTo>
                    <a:lnTo>
                      <a:pt x="134" y="12"/>
                    </a:lnTo>
                    <a:lnTo>
                      <a:pt x="110" y="18"/>
                    </a:lnTo>
                    <a:lnTo>
                      <a:pt x="88" y="24"/>
                    </a:lnTo>
                    <a:lnTo>
                      <a:pt x="66" y="34"/>
                    </a:lnTo>
                    <a:lnTo>
                      <a:pt x="48" y="46"/>
                    </a:lnTo>
                    <a:lnTo>
                      <a:pt x="32" y="60"/>
                    </a:lnTo>
                    <a:lnTo>
                      <a:pt x="18" y="78"/>
                    </a:lnTo>
                    <a:lnTo>
                      <a:pt x="8" y="98"/>
                    </a:lnTo>
                    <a:lnTo>
                      <a:pt x="2" y="12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174"/>
                    </a:lnTo>
                    <a:lnTo>
                      <a:pt x="10" y="202"/>
                    </a:lnTo>
                    <a:lnTo>
                      <a:pt x="18" y="228"/>
                    </a:lnTo>
                    <a:lnTo>
                      <a:pt x="32" y="252"/>
                    </a:lnTo>
                    <a:lnTo>
                      <a:pt x="46" y="276"/>
                    </a:lnTo>
                    <a:lnTo>
                      <a:pt x="64" y="300"/>
                    </a:lnTo>
                    <a:lnTo>
                      <a:pt x="80" y="320"/>
                    </a:lnTo>
                    <a:lnTo>
                      <a:pt x="100" y="340"/>
                    </a:lnTo>
                    <a:lnTo>
                      <a:pt x="136" y="374"/>
                    </a:lnTo>
                    <a:lnTo>
                      <a:pt x="168" y="400"/>
                    </a:lnTo>
                    <a:lnTo>
                      <a:pt x="198" y="422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>
                <a:off x="5435600" y="3027363"/>
                <a:ext cx="923925" cy="0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>
                <a:off x="5895975" y="4240213"/>
                <a:ext cx="0" cy="184150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30" name="Freeform 32"/>
              <p:cNvSpPr/>
              <p:nvPr/>
            </p:nvSpPr>
            <p:spPr bwMode="auto">
              <a:xfrm>
                <a:off x="5543550" y="4510088"/>
                <a:ext cx="708025" cy="215900"/>
              </a:xfrm>
              <a:custGeom>
                <a:avLst/>
                <a:gdLst>
                  <a:gd name="T0" fmla="*/ 0 w 446"/>
                  <a:gd name="T1" fmla="*/ 136 h 136"/>
                  <a:gd name="T2" fmla="*/ 0 w 446"/>
                  <a:gd name="T3" fmla="*/ 64 h 136"/>
                  <a:gd name="T4" fmla="*/ 0 w 446"/>
                  <a:gd name="T5" fmla="*/ 64 h 136"/>
                  <a:gd name="T6" fmla="*/ 0 w 446"/>
                  <a:gd name="T7" fmla="*/ 50 h 136"/>
                  <a:gd name="T8" fmla="*/ 4 w 446"/>
                  <a:gd name="T9" fmla="*/ 38 h 136"/>
                  <a:gd name="T10" fmla="*/ 10 w 446"/>
                  <a:gd name="T11" fmla="*/ 28 h 136"/>
                  <a:gd name="T12" fmla="*/ 18 w 446"/>
                  <a:gd name="T13" fmla="*/ 20 h 136"/>
                  <a:gd name="T14" fmla="*/ 26 w 446"/>
                  <a:gd name="T15" fmla="*/ 12 h 136"/>
                  <a:gd name="T16" fmla="*/ 38 w 446"/>
                  <a:gd name="T17" fmla="*/ 6 h 136"/>
                  <a:gd name="T18" fmla="*/ 48 w 446"/>
                  <a:gd name="T19" fmla="*/ 2 h 136"/>
                  <a:gd name="T20" fmla="*/ 62 w 446"/>
                  <a:gd name="T21" fmla="*/ 0 h 136"/>
                  <a:gd name="T22" fmla="*/ 384 w 446"/>
                  <a:gd name="T23" fmla="*/ 0 h 136"/>
                  <a:gd name="T24" fmla="*/ 384 w 446"/>
                  <a:gd name="T25" fmla="*/ 0 h 136"/>
                  <a:gd name="T26" fmla="*/ 396 w 446"/>
                  <a:gd name="T27" fmla="*/ 2 h 136"/>
                  <a:gd name="T28" fmla="*/ 408 w 446"/>
                  <a:gd name="T29" fmla="*/ 6 h 136"/>
                  <a:gd name="T30" fmla="*/ 418 w 446"/>
                  <a:gd name="T31" fmla="*/ 12 h 136"/>
                  <a:gd name="T32" fmla="*/ 428 w 446"/>
                  <a:gd name="T33" fmla="*/ 20 h 136"/>
                  <a:gd name="T34" fmla="*/ 436 w 446"/>
                  <a:gd name="T35" fmla="*/ 28 h 136"/>
                  <a:gd name="T36" fmla="*/ 442 w 446"/>
                  <a:gd name="T37" fmla="*/ 38 h 136"/>
                  <a:gd name="T38" fmla="*/ 446 w 446"/>
                  <a:gd name="T39" fmla="*/ 50 h 136"/>
                  <a:gd name="T40" fmla="*/ 446 w 446"/>
                  <a:gd name="T41" fmla="*/ 64 h 136"/>
                  <a:gd name="T42" fmla="*/ 446 w 446"/>
                  <a:gd name="T43" fmla="*/ 136 h 136"/>
                  <a:gd name="T44" fmla="*/ 0 w 446"/>
                  <a:gd name="T4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136">
                    <a:moveTo>
                      <a:pt x="0" y="136"/>
                    </a:moveTo>
                    <a:lnTo>
                      <a:pt x="0" y="64"/>
                    </a:lnTo>
                    <a:lnTo>
                      <a:pt x="0" y="64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8"/>
                    </a:lnTo>
                    <a:lnTo>
                      <a:pt x="18" y="20"/>
                    </a:lnTo>
                    <a:lnTo>
                      <a:pt x="26" y="12"/>
                    </a:lnTo>
                    <a:lnTo>
                      <a:pt x="38" y="6"/>
                    </a:lnTo>
                    <a:lnTo>
                      <a:pt x="48" y="2"/>
                    </a:lnTo>
                    <a:lnTo>
                      <a:pt x="6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6" y="2"/>
                    </a:lnTo>
                    <a:lnTo>
                      <a:pt x="408" y="6"/>
                    </a:lnTo>
                    <a:lnTo>
                      <a:pt x="418" y="12"/>
                    </a:lnTo>
                    <a:lnTo>
                      <a:pt x="428" y="20"/>
                    </a:lnTo>
                    <a:lnTo>
                      <a:pt x="436" y="28"/>
                    </a:lnTo>
                    <a:lnTo>
                      <a:pt x="442" y="38"/>
                    </a:lnTo>
                    <a:lnTo>
                      <a:pt x="446" y="50"/>
                    </a:lnTo>
                    <a:lnTo>
                      <a:pt x="446" y="64"/>
                    </a:lnTo>
                    <a:lnTo>
                      <a:pt x="446" y="136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8119023" y="2002377"/>
            <a:ext cx="624471" cy="624552"/>
            <a:chOff x="3410282" y="2402186"/>
            <a:chExt cx="441056" cy="441056"/>
          </a:xfrm>
        </p:grpSpPr>
        <p:sp>
          <p:nvSpPr>
            <p:cNvPr id="32" name="椭圆 31"/>
            <p:cNvSpPr/>
            <p:nvPr/>
          </p:nvSpPr>
          <p:spPr>
            <a:xfrm>
              <a:off x="3410282" y="2402186"/>
              <a:ext cx="441056" cy="441056"/>
            </a:xfrm>
            <a:prstGeom prst="ellipse">
              <a:avLst/>
            </a:prstGeom>
            <a:solidFill>
              <a:srgbClr val="35938B"/>
            </a:solidFill>
            <a:ln w="19050">
              <a:solidFill>
                <a:srgbClr val="35938B">
                  <a:lumMod val="20000"/>
                  <a:lumOff val="80000"/>
                </a:srgbClr>
              </a:solidFill>
            </a:ln>
          </p:spPr>
          <p:style>
            <a:lnRef idx="2">
              <a:srgbClr val="5B7198">
                <a:shade val="50000"/>
              </a:srgbClr>
            </a:lnRef>
            <a:fillRef idx="1">
              <a:srgbClr val="5B7198"/>
            </a:fillRef>
            <a:effectRef idx="0">
              <a:srgbClr val="5B7198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543205" y="2535602"/>
              <a:ext cx="175207" cy="174229"/>
              <a:chOff x="2616200" y="414338"/>
              <a:chExt cx="1708150" cy="1698625"/>
            </a:xfrm>
          </p:grpSpPr>
          <p:sp>
            <p:nvSpPr>
              <p:cNvPr id="34" name="Freeform 25"/>
              <p:cNvSpPr/>
              <p:nvPr/>
            </p:nvSpPr>
            <p:spPr bwMode="auto">
              <a:xfrm>
                <a:off x="2616200" y="414338"/>
                <a:ext cx="1708150" cy="1698625"/>
              </a:xfrm>
              <a:custGeom>
                <a:avLst/>
                <a:gdLst>
                  <a:gd name="T0" fmla="*/ 434 w 1076"/>
                  <a:gd name="T1" fmla="*/ 404 h 1070"/>
                  <a:gd name="T2" fmla="*/ 412 w 1076"/>
                  <a:gd name="T3" fmla="*/ 398 h 1070"/>
                  <a:gd name="T4" fmla="*/ 364 w 1076"/>
                  <a:gd name="T5" fmla="*/ 392 h 1070"/>
                  <a:gd name="T6" fmla="*/ 338 w 1076"/>
                  <a:gd name="T7" fmla="*/ 390 h 1070"/>
                  <a:gd name="T8" fmla="*/ 270 w 1076"/>
                  <a:gd name="T9" fmla="*/ 398 h 1070"/>
                  <a:gd name="T10" fmla="*/ 206 w 1076"/>
                  <a:gd name="T11" fmla="*/ 418 h 1070"/>
                  <a:gd name="T12" fmla="*/ 148 w 1076"/>
                  <a:gd name="T13" fmla="*/ 448 h 1070"/>
                  <a:gd name="T14" fmla="*/ 98 w 1076"/>
                  <a:gd name="T15" fmla="*/ 490 h 1070"/>
                  <a:gd name="T16" fmla="*/ 58 w 1076"/>
                  <a:gd name="T17" fmla="*/ 540 h 1070"/>
                  <a:gd name="T18" fmla="*/ 26 w 1076"/>
                  <a:gd name="T19" fmla="*/ 598 h 1070"/>
                  <a:gd name="T20" fmla="*/ 6 w 1076"/>
                  <a:gd name="T21" fmla="*/ 662 h 1070"/>
                  <a:gd name="T22" fmla="*/ 0 w 1076"/>
                  <a:gd name="T23" fmla="*/ 730 h 1070"/>
                  <a:gd name="T24" fmla="*/ 0 w 1076"/>
                  <a:gd name="T25" fmla="*/ 764 h 1070"/>
                  <a:gd name="T26" fmla="*/ 14 w 1076"/>
                  <a:gd name="T27" fmla="*/ 832 h 1070"/>
                  <a:gd name="T28" fmla="*/ 40 w 1076"/>
                  <a:gd name="T29" fmla="*/ 892 h 1070"/>
                  <a:gd name="T30" fmla="*/ 76 w 1076"/>
                  <a:gd name="T31" fmla="*/ 946 h 1070"/>
                  <a:gd name="T32" fmla="*/ 122 w 1076"/>
                  <a:gd name="T33" fmla="*/ 992 h 1070"/>
                  <a:gd name="T34" fmla="*/ 176 w 1076"/>
                  <a:gd name="T35" fmla="*/ 1030 h 1070"/>
                  <a:gd name="T36" fmla="*/ 238 w 1076"/>
                  <a:gd name="T37" fmla="*/ 1054 h 1070"/>
                  <a:gd name="T38" fmla="*/ 304 w 1076"/>
                  <a:gd name="T39" fmla="*/ 1068 h 1070"/>
                  <a:gd name="T40" fmla="*/ 338 w 1076"/>
                  <a:gd name="T41" fmla="*/ 1070 h 1070"/>
                  <a:gd name="T42" fmla="*/ 408 w 1076"/>
                  <a:gd name="T43" fmla="*/ 1064 h 1070"/>
                  <a:gd name="T44" fmla="*/ 472 w 1076"/>
                  <a:gd name="T45" fmla="*/ 1044 h 1070"/>
                  <a:gd name="T46" fmla="*/ 528 w 1076"/>
                  <a:gd name="T47" fmla="*/ 1012 h 1070"/>
                  <a:gd name="T48" fmla="*/ 580 w 1076"/>
                  <a:gd name="T49" fmla="*/ 970 h 1070"/>
                  <a:gd name="T50" fmla="*/ 620 w 1076"/>
                  <a:gd name="T51" fmla="*/ 920 h 1070"/>
                  <a:gd name="T52" fmla="*/ 652 w 1076"/>
                  <a:gd name="T53" fmla="*/ 862 h 1070"/>
                  <a:gd name="T54" fmla="*/ 672 w 1076"/>
                  <a:gd name="T55" fmla="*/ 798 h 1070"/>
                  <a:gd name="T56" fmla="*/ 678 w 1076"/>
                  <a:gd name="T57" fmla="*/ 730 h 1070"/>
                  <a:gd name="T58" fmla="*/ 678 w 1076"/>
                  <a:gd name="T59" fmla="*/ 706 h 1070"/>
                  <a:gd name="T60" fmla="*/ 672 w 1076"/>
                  <a:gd name="T61" fmla="*/ 662 h 1070"/>
                  <a:gd name="T62" fmla="*/ 786 w 1076"/>
                  <a:gd name="T63" fmla="*/ 520 h 1070"/>
                  <a:gd name="T64" fmla="*/ 934 w 1076"/>
                  <a:gd name="T65" fmla="*/ 378 h 1070"/>
                  <a:gd name="T66" fmla="*/ 1076 w 1076"/>
                  <a:gd name="T67" fmla="*/ 216 h 1070"/>
                  <a:gd name="T68" fmla="*/ 884 w 1076"/>
                  <a:gd name="T69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6" h="1070">
                    <a:moveTo>
                      <a:pt x="884" y="0"/>
                    </a:moveTo>
                    <a:lnTo>
                      <a:pt x="434" y="404"/>
                    </a:lnTo>
                    <a:lnTo>
                      <a:pt x="434" y="404"/>
                    </a:lnTo>
                    <a:lnTo>
                      <a:pt x="412" y="398"/>
                    </a:lnTo>
                    <a:lnTo>
                      <a:pt x="388" y="394"/>
                    </a:lnTo>
                    <a:lnTo>
                      <a:pt x="364" y="392"/>
                    </a:lnTo>
                    <a:lnTo>
                      <a:pt x="338" y="390"/>
                    </a:lnTo>
                    <a:lnTo>
                      <a:pt x="338" y="390"/>
                    </a:lnTo>
                    <a:lnTo>
                      <a:pt x="304" y="392"/>
                    </a:lnTo>
                    <a:lnTo>
                      <a:pt x="270" y="398"/>
                    </a:lnTo>
                    <a:lnTo>
                      <a:pt x="238" y="406"/>
                    </a:lnTo>
                    <a:lnTo>
                      <a:pt x="206" y="418"/>
                    </a:lnTo>
                    <a:lnTo>
                      <a:pt x="176" y="432"/>
                    </a:lnTo>
                    <a:lnTo>
                      <a:pt x="148" y="448"/>
                    </a:lnTo>
                    <a:lnTo>
                      <a:pt x="122" y="468"/>
                    </a:lnTo>
                    <a:lnTo>
                      <a:pt x="98" y="490"/>
                    </a:lnTo>
                    <a:lnTo>
                      <a:pt x="76" y="514"/>
                    </a:lnTo>
                    <a:lnTo>
                      <a:pt x="58" y="540"/>
                    </a:lnTo>
                    <a:lnTo>
                      <a:pt x="40" y="568"/>
                    </a:lnTo>
                    <a:lnTo>
                      <a:pt x="26" y="598"/>
                    </a:lnTo>
                    <a:lnTo>
                      <a:pt x="14" y="630"/>
                    </a:lnTo>
                    <a:lnTo>
                      <a:pt x="6" y="662"/>
                    </a:lnTo>
                    <a:lnTo>
                      <a:pt x="0" y="696"/>
                    </a:lnTo>
                    <a:lnTo>
                      <a:pt x="0" y="730"/>
                    </a:lnTo>
                    <a:lnTo>
                      <a:pt x="0" y="730"/>
                    </a:lnTo>
                    <a:lnTo>
                      <a:pt x="0" y="764"/>
                    </a:lnTo>
                    <a:lnTo>
                      <a:pt x="6" y="798"/>
                    </a:lnTo>
                    <a:lnTo>
                      <a:pt x="14" y="832"/>
                    </a:lnTo>
                    <a:lnTo>
                      <a:pt x="26" y="862"/>
                    </a:lnTo>
                    <a:lnTo>
                      <a:pt x="40" y="892"/>
                    </a:lnTo>
                    <a:lnTo>
                      <a:pt x="58" y="920"/>
                    </a:lnTo>
                    <a:lnTo>
                      <a:pt x="76" y="946"/>
                    </a:lnTo>
                    <a:lnTo>
                      <a:pt x="98" y="970"/>
                    </a:lnTo>
                    <a:lnTo>
                      <a:pt x="122" y="992"/>
                    </a:lnTo>
                    <a:lnTo>
                      <a:pt x="148" y="1012"/>
                    </a:lnTo>
                    <a:lnTo>
                      <a:pt x="176" y="1030"/>
                    </a:lnTo>
                    <a:lnTo>
                      <a:pt x="206" y="1044"/>
                    </a:lnTo>
                    <a:lnTo>
                      <a:pt x="238" y="1054"/>
                    </a:lnTo>
                    <a:lnTo>
                      <a:pt x="270" y="1064"/>
                    </a:lnTo>
                    <a:lnTo>
                      <a:pt x="304" y="1068"/>
                    </a:lnTo>
                    <a:lnTo>
                      <a:pt x="338" y="1070"/>
                    </a:lnTo>
                    <a:lnTo>
                      <a:pt x="338" y="1070"/>
                    </a:lnTo>
                    <a:lnTo>
                      <a:pt x="374" y="1068"/>
                    </a:lnTo>
                    <a:lnTo>
                      <a:pt x="408" y="1064"/>
                    </a:lnTo>
                    <a:lnTo>
                      <a:pt x="440" y="1054"/>
                    </a:lnTo>
                    <a:lnTo>
                      <a:pt x="472" y="1044"/>
                    </a:lnTo>
                    <a:lnTo>
                      <a:pt x="500" y="1030"/>
                    </a:lnTo>
                    <a:lnTo>
                      <a:pt x="528" y="1012"/>
                    </a:lnTo>
                    <a:lnTo>
                      <a:pt x="556" y="992"/>
                    </a:lnTo>
                    <a:lnTo>
                      <a:pt x="580" y="970"/>
                    </a:lnTo>
                    <a:lnTo>
                      <a:pt x="602" y="946"/>
                    </a:lnTo>
                    <a:lnTo>
                      <a:pt x="620" y="920"/>
                    </a:lnTo>
                    <a:lnTo>
                      <a:pt x="638" y="892"/>
                    </a:lnTo>
                    <a:lnTo>
                      <a:pt x="652" y="862"/>
                    </a:lnTo>
                    <a:lnTo>
                      <a:pt x="664" y="832"/>
                    </a:lnTo>
                    <a:lnTo>
                      <a:pt x="672" y="798"/>
                    </a:lnTo>
                    <a:lnTo>
                      <a:pt x="678" y="764"/>
                    </a:lnTo>
                    <a:lnTo>
                      <a:pt x="678" y="730"/>
                    </a:lnTo>
                    <a:lnTo>
                      <a:pt x="678" y="730"/>
                    </a:lnTo>
                    <a:lnTo>
                      <a:pt x="678" y="706"/>
                    </a:lnTo>
                    <a:lnTo>
                      <a:pt x="676" y="684"/>
                    </a:lnTo>
                    <a:lnTo>
                      <a:pt x="672" y="662"/>
                    </a:lnTo>
                    <a:lnTo>
                      <a:pt x="666" y="640"/>
                    </a:lnTo>
                    <a:lnTo>
                      <a:pt x="786" y="520"/>
                    </a:lnTo>
                    <a:lnTo>
                      <a:pt x="786" y="378"/>
                    </a:lnTo>
                    <a:lnTo>
                      <a:pt x="934" y="378"/>
                    </a:lnTo>
                    <a:lnTo>
                      <a:pt x="934" y="208"/>
                    </a:lnTo>
                    <a:lnTo>
                      <a:pt x="1076" y="216"/>
                    </a:lnTo>
                    <a:lnTo>
                      <a:pt x="1076" y="14"/>
                    </a:lnTo>
                    <a:lnTo>
                      <a:pt x="884" y="0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35" name="Freeform 26"/>
              <p:cNvSpPr/>
              <p:nvPr/>
            </p:nvSpPr>
            <p:spPr bwMode="auto">
              <a:xfrm>
                <a:off x="2889250" y="1484313"/>
                <a:ext cx="368300" cy="368300"/>
              </a:xfrm>
              <a:custGeom>
                <a:avLst/>
                <a:gdLst>
                  <a:gd name="T0" fmla="*/ 232 w 232"/>
                  <a:gd name="T1" fmla="*/ 116 h 232"/>
                  <a:gd name="T2" fmla="*/ 232 w 232"/>
                  <a:gd name="T3" fmla="*/ 116 h 232"/>
                  <a:gd name="T4" fmla="*/ 232 w 232"/>
                  <a:gd name="T5" fmla="*/ 128 h 232"/>
                  <a:gd name="T6" fmla="*/ 230 w 232"/>
                  <a:gd name="T7" fmla="*/ 138 h 232"/>
                  <a:gd name="T8" fmla="*/ 222 w 232"/>
                  <a:gd name="T9" fmla="*/ 160 h 232"/>
                  <a:gd name="T10" fmla="*/ 212 w 232"/>
                  <a:gd name="T11" fmla="*/ 180 h 232"/>
                  <a:gd name="T12" fmla="*/ 198 w 232"/>
                  <a:gd name="T13" fmla="*/ 198 h 232"/>
                  <a:gd name="T14" fmla="*/ 180 w 232"/>
                  <a:gd name="T15" fmla="*/ 212 h 232"/>
                  <a:gd name="T16" fmla="*/ 162 w 232"/>
                  <a:gd name="T17" fmla="*/ 222 h 232"/>
                  <a:gd name="T18" fmla="*/ 140 w 232"/>
                  <a:gd name="T19" fmla="*/ 228 h 232"/>
                  <a:gd name="T20" fmla="*/ 128 w 232"/>
                  <a:gd name="T21" fmla="*/ 230 h 232"/>
                  <a:gd name="T22" fmla="*/ 116 w 232"/>
                  <a:gd name="T23" fmla="*/ 232 h 232"/>
                  <a:gd name="T24" fmla="*/ 116 w 232"/>
                  <a:gd name="T25" fmla="*/ 232 h 232"/>
                  <a:gd name="T26" fmla="*/ 104 w 232"/>
                  <a:gd name="T27" fmla="*/ 230 h 232"/>
                  <a:gd name="T28" fmla="*/ 92 w 232"/>
                  <a:gd name="T29" fmla="*/ 228 h 232"/>
                  <a:gd name="T30" fmla="*/ 72 w 232"/>
                  <a:gd name="T31" fmla="*/ 222 h 232"/>
                  <a:gd name="T32" fmla="*/ 52 w 232"/>
                  <a:gd name="T33" fmla="*/ 212 h 232"/>
                  <a:gd name="T34" fmla="*/ 34 w 232"/>
                  <a:gd name="T35" fmla="*/ 198 h 232"/>
                  <a:gd name="T36" fmla="*/ 20 w 232"/>
                  <a:gd name="T37" fmla="*/ 180 h 232"/>
                  <a:gd name="T38" fmla="*/ 10 w 232"/>
                  <a:gd name="T39" fmla="*/ 160 h 232"/>
                  <a:gd name="T40" fmla="*/ 2 w 232"/>
                  <a:gd name="T41" fmla="*/ 138 h 232"/>
                  <a:gd name="T42" fmla="*/ 2 w 232"/>
                  <a:gd name="T43" fmla="*/ 128 h 232"/>
                  <a:gd name="T44" fmla="*/ 0 w 232"/>
                  <a:gd name="T45" fmla="*/ 116 h 232"/>
                  <a:gd name="T46" fmla="*/ 0 w 232"/>
                  <a:gd name="T47" fmla="*/ 116 h 232"/>
                  <a:gd name="T48" fmla="*/ 2 w 232"/>
                  <a:gd name="T49" fmla="*/ 104 h 232"/>
                  <a:gd name="T50" fmla="*/ 2 w 232"/>
                  <a:gd name="T51" fmla="*/ 92 h 232"/>
                  <a:gd name="T52" fmla="*/ 10 w 232"/>
                  <a:gd name="T53" fmla="*/ 70 h 232"/>
                  <a:gd name="T54" fmla="*/ 20 w 232"/>
                  <a:gd name="T55" fmla="*/ 50 h 232"/>
                  <a:gd name="T56" fmla="*/ 34 w 232"/>
                  <a:gd name="T57" fmla="*/ 34 h 232"/>
                  <a:gd name="T58" fmla="*/ 52 w 232"/>
                  <a:gd name="T59" fmla="*/ 20 h 232"/>
                  <a:gd name="T60" fmla="*/ 72 w 232"/>
                  <a:gd name="T61" fmla="*/ 8 h 232"/>
                  <a:gd name="T62" fmla="*/ 92 w 232"/>
                  <a:gd name="T63" fmla="*/ 2 h 232"/>
                  <a:gd name="T64" fmla="*/ 104 w 232"/>
                  <a:gd name="T65" fmla="*/ 0 h 232"/>
                  <a:gd name="T66" fmla="*/ 116 w 232"/>
                  <a:gd name="T67" fmla="*/ 0 h 232"/>
                  <a:gd name="T68" fmla="*/ 116 w 232"/>
                  <a:gd name="T69" fmla="*/ 0 h 232"/>
                  <a:gd name="T70" fmla="*/ 128 w 232"/>
                  <a:gd name="T71" fmla="*/ 0 h 232"/>
                  <a:gd name="T72" fmla="*/ 140 w 232"/>
                  <a:gd name="T73" fmla="*/ 2 h 232"/>
                  <a:gd name="T74" fmla="*/ 162 w 232"/>
                  <a:gd name="T75" fmla="*/ 8 h 232"/>
                  <a:gd name="T76" fmla="*/ 180 w 232"/>
                  <a:gd name="T77" fmla="*/ 20 h 232"/>
                  <a:gd name="T78" fmla="*/ 198 w 232"/>
                  <a:gd name="T79" fmla="*/ 34 h 232"/>
                  <a:gd name="T80" fmla="*/ 212 w 232"/>
                  <a:gd name="T81" fmla="*/ 50 h 232"/>
                  <a:gd name="T82" fmla="*/ 222 w 232"/>
                  <a:gd name="T83" fmla="*/ 70 h 232"/>
                  <a:gd name="T84" fmla="*/ 230 w 232"/>
                  <a:gd name="T85" fmla="*/ 92 h 232"/>
                  <a:gd name="T86" fmla="*/ 232 w 232"/>
                  <a:gd name="T87" fmla="*/ 104 h 232"/>
                  <a:gd name="T88" fmla="*/ 232 w 232"/>
                  <a:gd name="T89" fmla="*/ 116 h 232"/>
                  <a:gd name="T90" fmla="*/ 232 w 232"/>
                  <a:gd name="T91" fmla="*/ 11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232">
                    <a:moveTo>
                      <a:pt x="232" y="116"/>
                    </a:moveTo>
                    <a:lnTo>
                      <a:pt x="232" y="116"/>
                    </a:lnTo>
                    <a:lnTo>
                      <a:pt x="232" y="128"/>
                    </a:lnTo>
                    <a:lnTo>
                      <a:pt x="230" y="138"/>
                    </a:lnTo>
                    <a:lnTo>
                      <a:pt x="222" y="160"/>
                    </a:lnTo>
                    <a:lnTo>
                      <a:pt x="212" y="180"/>
                    </a:lnTo>
                    <a:lnTo>
                      <a:pt x="198" y="198"/>
                    </a:lnTo>
                    <a:lnTo>
                      <a:pt x="180" y="212"/>
                    </a:lnTo>
                    <a:lnTo>
                      <a:pt x="162" y="222"/>
                    </a:lnTo>
                    <a:lnTo>
                      <a:pt x="140" y="228"/>
                    </a:lnTo>
                    <a:lnTo>
                      <a:pt x="128" y="230"/>
                    </a:lnTo>
                    <a:lnTo>
                      <a:pt x="116" y="232"/>
                    </a:lnTo>
                    <a:lnTo>
                      <a:pt x="116" y="232"/>
                    </a:lnTo>
                    <a:lnTo>
                      <a:pt x="104" y="230"/>
                    </a:lnTo>
                    <a:lnTo>
                      <a:pt x="92" y="228"/>
                    </a:lnTo>
                    <a:lnTo>
                      <a:pt x="72" y="222"/>
                    </a:lnTo>
                    <a:lnTo>
                      <a:pt x="52" y="212"/>
                    </a:lnTo>
                    <a:lnTo>
                      <a:pt x="34" y="198"/>
                    </a:lnTo>
                    <a:lnTo>
                      <a:pt x="20" y="180"/>
                    </a:lnTo>
                    <a:lnTo>
                      <a:pt x="10" y="160"/>
                    </a:lnTo>
                    <a:lnTo>
                      <a:pt x="2" y="138"/>
                    </a:lnTo>
                    <a:lnTo>
                      <a:pt x="2" y="12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04"/>
                    </a:lnTo>
                    <a:lnTo>
                      <a:pt x="2" y="92"/>
                    </a:lnTo>
                    <a:lnTo>
                      <a:pt x="10" y="70"/>
                    </a:lnTo>
                    <a:lnTo>
                      <a:pt x="20" y="50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2" y="2"/>
                    </a:lnTo>
                    <a:lnTo>
                      <a:pt x="104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8" y="0"/>
                    </a:lnTo>
                    <a:lnTo>
                      <a:pt x="140" y="2"/>
                    </a:lnTo>
                    <a:lnTo>
                      <a:pt x="162" y="8"/>
                    </a:lnTo>
                    <a:lnTo>
                      <a:pt x="180" y="20"/>
                    </a:lnTo>
                    <a:lnTo>
                      <a:pt x="198" y="34"/>
                    </a:lnTo>
                    <a:lnTo>
                      <a:pt x="212" y="50"/>
                    </a:lnTo>
                    <a:lnTo>
                      <a:pt x="222" y="70"/>
                    </a:lnTo>
                    <a:lnTo>
                      <a:pt x="230" y="92"/>
                    </a:lnTo>
                    <a:lnTo>
                      <a:pt x="232" y="104"/>
                    </a:lnTo>
                    <a:lnTo>
                      <a:pt x="232" y="116"/>
                    </a:lnTo>
                    <a:lnTo>
                      <a:pt x="232" y="116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H="1">
                <a:off x="3409950" y="614363"/>
                <a:ext cx="606425" cy="546100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3435263" y="3907535"/>
            <a:ext cx="624471" cy="624552"/>
            <a:chOff x="7175046" y="2402186"/>
            <a:chExt cx="441056" cy="441056"/>
          </a:xfrm>
        </p:grpSpPr>
        <p:sp>
          <p:nvSpPr>
            <p:cNvPr id="38" name="椭圆 37"/>
            <p:cNvSpPr/>
            <p:nvPr/>
          </p:nvSpPr>
          <p:spPr>
            <a:xfrm>
              <a:off x="7175046" y="2402186"/>
              <a:ext cx="441056" cy="441056"/>
            </a:xfrm>
            <a:prstGeom prst="ellipse">
              <a:avLst/>
            </a:prstGeom>
            <a:solidFill>
              <a:srgbClr val="45809E"/>
            </a:solidFill>
            <a:ln w="19050">
              <a:solidFill>
                <a:srgbClr val="45809E">
                  <a:lumMod val="20000"/>
                  <a:lumOff val="80000"/>
                </a:srgbClr>
              </a:solidFill>
            </a:ln>
          </p:spPr>
          <p:style>
            <a:lnRef idx="2">
              <a:srgbClr val="5B7198">
                <a:shade val="50000"/>
              </a:srgbClr>
            </a:lnRef>
            <a:fillRef idx="1">
              <a:srgbClr val="5B7198"/>
            </a:fillRef>
            <a:effectRef idx="0">
              <a:srgbClr val="5B7198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7298200" y="2524332"/>
              <a:ext cx="194746" cy="174229"/>
              <a:chOff x="4987925" y="414338"/>
              <a:chExt cx="1898650" cy="1698625"/>
            </a:xfrm>
          </p:grpSpPr>
          <p:sp>
            <p:nvSpPr>
              <p:cNvPr id="40" name="Freeform 22"/>
              <p:cNvSpPr/>
              <p:nvPr/>
            </p:nvSpPr>
            <p:spPr bwMode="auto">
              <a:xfrm>
                <a:off x="4987925" y="414338"/>
                <a:ext cx="1898650" cy="1698625"/>
              </a:xfrm>
              <a:custGeom>
                <a:avLst/>
                <a:gdLst>
                  <a:gd name="T0" fmla="*/ 18 w 1196"/>
                  <a:gd name="T1" fmla="*/ 876 h 1070"/>
                  <a:gd name="T2" fmla="*/ 486 w 1196"/>
                  <a:gd name="T3" fmla="*/ 64 h 1070"/>
                  <a:gd name="T4" fmla="*/ 486 w 1196"/>
                  <a:gd name="T5" fmla="*/ 64 h 1070"/>
                  <a:gd name="T6" fmla="*/ 496 w 1196"/>
                  <a:gd name="T7" fmla="*/ 50 h 1070"/>
                  <a:gd name="T8" fmla="*/ 508 w 1196"/>
                  <a:gd name="T9" fmla="*/ 36 h 1070"/>
                  <a:gd name="T10" fmla="*/ 520 w 1196"/>
                  <a:gd name="T11" fmla="*/ 26 h 1070"/>
                  <a:gd name="T12" fmla="*/ 534 w 1196"/>
                  <a:gd name="T13" fmla="*/ 16 h 1070"/>
                  <a:gd name="T14" fmla="*/ 550 w 1196"/>
                  <a:gd name="T15" fmla="*/ 8 h 1070"/>
                  <a:gd name="T16" fmla="*/ 566 w 1196"/>
                  <a:gd name="T17" fmla="*/ 4 h 1070"/>
                  <a:gd name="T18" fmla="*/ 582 w 1196"/>
                  <a:gd name="T19" fmla="*/ 0 h 1070"/>
                  <a:gd name="T20" fmla="*/ 598 w 1196"/>
                  <a:gd name="T21" fmla="*/ 0 h 1070"/>
                  <a:gd name="T22" fmla="*/ 614 w 1196"/>
                  <a:gd name="T23" fmla="*/ 0 h 1070"/>
                  <a:gd name="T24" fmla="*/ 630 w 1196"/>
                  <a:gd name="T25" fmla="*/ 4 h 1070"/>
                  <a:gd name="T26" fmla="*/ 646 w 1196"/>
                  <a:gd name="T27" fmla="*/ 8 h 1070"/>
                  <a:gd name="T28" fmla="*/ 660 w 1196"/>
                  <a:gd name="T29" fmla="*/ 16 h 1070"/>
                  <a:gd name="T30" fmla="*/ 674 w 1196"/>
                  <a:gd name="T31" fmla="*/ 26 h 1070"/>
                  <a:gd name="T32" fmla="*/ 688 w 1196"/>
                  <a:gd name="T33" fmla="*/ 36 h 1070"/>
                  <a:gd name="T34" fmla="*/ 700 w 1196"/>
                  <a:gd name="T35" fmla="*/ 50 h 1070"/>
                  <a:gd name="T36" fmla="*/ 710 w 1196"/>
                  <a:gd name="T37" fmla="*/ 64 h 1070"/>
                  <a:gd name="T38" fmla="*/ 1178 w 1196"/>
                  <a:gd name="T39" fmla="*/ 876 h 1070"/>
                  <a:gd name="T40" fmla="*/ 1178 w 1196"/>
                  <a:gd name="T41" fmla="*/ 876 h 1070"/>
                  <a:gd name="T42" fmla="*/ 1186 w 1196"/>
                  <a:gd name="T43" fmla="*/ 892 h 1070"/>
                  <a:gd name="T44" fmla="*/ 1192 w 1196"/>
                  <a:gd name="T45" fmla="*/ 910 h 1070"/>
                  <a:gd name="T46" fmla="*/ 1196 w 1196"/>
                  <a:gd name="T47" fmla="*/ 926 h 1070"/>
                  <a:gd name="T48" fmla="*/ 1196 w 1196"/>
                  <a:gd name="T49" fmla="*/ 944 h 1070"/>
                  <a:gd name="T50" fmla="*/ 1194 w 1196"/>
                  <a:gd name="T51" fmla="*/ 960 h 1070"/>
                  <a:gd name="T52" fmla="*/ 1192 w 1196"/>
                  <a:gd name="T53" fmla="*/ 976 h 1070"/>
                  <a:gd name="T54" fmla="*/ 1186 w 1196"/>
                  <a:gd name="T55" fmla="*/ 990 h 1070"/>
                  <a:gd name="T56" fmla="*/ 1178 w 1196"/>
                  <a:gd name="T57" fmla="*/ 1006 h 1070"/>
                  <a:gd name="T58" fmla="*/ 1170 w 1196"/>
                  <a:gd name="T59" fmla="*/ 1020 h 1070"/>
                  <a:gd name="T60" fmla="*/ 1158 w 1196"/>
                  <a:gd name="T61" fmla="*/ 1032 h 1070"/>
                  <a:gd name="T62" fmla="*/ 1146 w 1196"/>
                  <a:gd name="T63" fmla="*/ 1042 h 1070"/>
                  <a:gd name="T64" fmla="*/ 1132 w 1196"/>
                  <a:gd name="T65" fmla="*/ 1052 h 1070"/>
                  <a:gd name="T66" fmla="*/ 1118 w 1196"/>
                  <a:gd name="T67" fmla="*/ 1060 h 1070"/>
                  <a:gd name="T68" fmla="*/ 1102 w 1196"/>
                  <a:gd name="T69" fmla="*/ 1066 h 1070"/>
                  <a:gd name="T70" fmla="*/ 1084 w 1196"/>
                  <a:gd name="T71" fmla="*/ 1068 h 1070"/>
                  <a:gd name="T72" fmla="*/ 1066 w 1196"/>
                  <a:gd name="T73" fmla="*/ 1070 h 1070"/>
                  <a:gd name="T74" fmla="*/ 128 w 1196"/>
                  <a:gd name="T75" fmla="*/ 1070 h 1070"/>
                  <a:gd name="T76" fmla="*/ 128 w 1196"/>
                  <a:gd name="T77" fmla="*/ 1070 h 1070"/>
                  <a:gd name="T78" fmla="*/ 110 w 1196"/>
                  <a:gd name="T79" fmla="*/ 1068 h 1070"/>
                  <a:gd name="T80" fmla="*/ 94 w 1196"/>
                  <a:gd name="T81" fmla="*/ 1066 h 1070"/>
                  <a:gd name="T82" fmla="*/ 78 w 1196"/>
                  <a:gd name="T83" fmla="*/ 1060 h 1070"/>
                  <a:gd name="T84" fmla="*/ 62 w 1196"/>
                  <a:gd name="T85" fmla="*/ 1052 h 1070"/>
                  <a:gd name="T86" fmla="*/ 48 w 1196"/>
                  <a:gd name="T87" fmla="*/ 1042 h 1070"/>
                  <a:gd name="T88" fmla="*/ 36 w 1196"/>
                  <a:gd name="T89" fmla="*/ 1032 h 1070"/>
                  <a:gd name="T90" fmla="*/ 26 w 1196"/>
                  <a:gd name="T91" fmla="*/ 1020 h 1070"/>
                  <a:gd name="T92" fmla="*/ 18 w 1196"/>
                  <a:gd name="T93" fmla="*/ 1006 h 1070"/>
                  <a:gd name="T94" fmla="*/ 10 w 1196"/>
                  <a:gd name="T95" fmla="*/ 990 h 1070"/>
                  <a:gd name="T96" fmla="*/ 4 w 1196"/>
                  <a:gd name="T97" fmla="*/ 976 h 1070"/>
                  <a:gd name="T98" fmla="*/ 2 w 1196"/>
                  <a:gd name="T99" fmla="*/ 960 h 1070"/>
                  <a:gd name="T100" fmla="*/ 0 w 1196"/>
                  <a:gd name="T101" fmla="*/ 944 h 1070"/>
                  <a:gd name="T102" fmla="*/ 0 w 1196"/>
                  <a:gd name="T103" fmla="*/ 926 h 1070"/>
                  <a:gd name="T104" fmla="*/ 4 w 1196"/>
                  <a:gd name="T105" fmla="*/ 910 h 1070"/>
                  <a:gd name="T106" fmla="*/ 10 w 1196"/>
                  <a:gd name="T107" fmla="*/ 892 h 1070"/>
                  <a:gd name="T108" fmla="*/ 18 w 1196"/>
                  <a:gd name="T109" fmla="*/ 876 h 1070"/>
                  <a:gd name="T110" fmla="*/ 18 w 1196"/>
                  <a:gd name="T111" fmla="*/ 876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070">
                    <a:moveTo>
                      <a:pt x="18" y="876"/>
                    </a:moveTo>
                    <a:lnTo>
                      <a:pt x="486" y="64"/>
                    </a:lnTo>
                    <a:lnTo>
                      <a:pt x="486" y="64"/>
                    </a:lnTo>
                    <a:lnTo>
                      <a:pt x="496" y="50"/>
                    </a:lnTo>
                    <a:lnTo>
                      <a:pt x="508" y="36"/>
                    </a:lnTo>
                    <a:lnTo>
                      <a:pt x="520" y="26"/>
                    </a:lnTo>
                    <a:lnTo>
                      <a:pt x="534" y="16"/>
                    </a:lnTo>
                    <a:lnTo>
                      <a:pt x="550" y="8"/>
                    </a:lnTo>
                    <a:lnTo>
                      <a:pt x="566" y="4"/>
                    </a:lnTo>
                    <a:lnTo>
                      <a:pt x="582" y="0"/>
                    </a:lnTo>
                    <a:lnTo>
                      <a:pt x="598" y="0"/>
                    </a:lnTo>
                    <a:lnTo>
                      <a:pt x="614" y="0"/>
                    </a:lnTo>
                    <a:lnTo>
                      <a:pt x="630" y="4"/>
                    </a:lnTo>
                    <a:lnTo>
                      <a:pt x="646" y="8"/>
                    </a:lnTo>
                    <a:lnTo>
                      <a:pt x="660" y="16"/>
                    </a:lnTo>
                    <a:lnTo>
                      <a:pt x="674" y="26"/>
                    </a:lnTo>
                    <a:lnTo>
                      <a:pt x="688" y="36"/>
                    </a:lnTo>
                    <a:lnTo>
                      <a:pt x="700" y="50"/>
                    </a:lnTo>
                    <a:lnTo>
                      <a:pt x="710" y="64"/>
                    </a:lnTo>
                    <a:lnTo>
                      <a:pt x="1178" y="876"/>
                    </a:lnTo>
                    <a:lnTo>
                      <a:pt x="1178" y="876"/>
                    </a:lnTo>
                    <a:lnTo>
                      <a:pt x="1186" y="892"/>
                    </a:lnTo>
                    <a:lnTo>
                      <a:pt x="1192" y="910"/>
                    </a:lnTo>
                    <a:lnTo>
                      <a:pt x="1196" y="926"/>
                    </a:lnTo>
                    <a:lnTo>
                      <a:pt x="1196" y="944"/>
                    </a:lnTo>
                    <a:lnTo>
                      <a:pt x="1194" y="960"/>
                    </a:lnTo>
                    <a:lnTo>
                      <a:pt x="1192" y="976"/>
                    </a:lnTo>
                    <a:lnTo>
                      <a:pt x="1186" y="990"/>
                    </a:lnTo>
                    <a:lnTo>
                      <a:pt x="1178" y="1006"/>
                    </a:lnTo>
                    <a:lnTo>
                      <a:pt x="1170" y="1020"/>
                    </a:lnTo>
                    <a:lnTo>
                      <a:pt x="1158" y="1032"/>
                    </a:lnTo>
                    <a:lnTo>
                      <a:pt x="1146" y="1042"/>
                    </a:lnTo>
                    <a:lnTo>
                      <a:pt x="1132" y="1052"/>
                    </a:lnTo>
                    <a:lnTo>
                      <a:pt x="1118" y="1060"/>
                    </a:lnTo>
                    <a:lnTo>
                      <a:pt x="1102" y="1066"/>
                    </a:lnTo>
                    <a:lnTo>
                      <a:pt x="1084" y="1068"/>
                    </a:lnTo>
                    <a:lnTo>
                      <a:pt x="1066" y="1070"/>
                    </a:lnTo>
                    <a:lnTo>
                      <a:pt x="128" y="1070"/>
                    </a:lnTo>
                    <a:lnTo>
                      <a:pt x="128" y="1070"/>
                    </a:lnTo>
                    <a:lnTo>
                      <a:pt x="110" y="1068"/>
                    </a:lnTo>
                    <a:lnTo>
                      <a:pt x="94" y="1066"/>
                    </a:lnTo>
                    <a:lnTo>
                      <a:pt x="78" y="1060"/>
                    </a:lnTo>
                    <a:lnTo>
                      <a:pt x="62" y="1052"/>
                    </a:lnTo>
                    <a:lnTo>
                      <a:pt x="48" y="1042"/>
                    </a:lnTo>
                    <a:lnTo>
                      <a:pt x="36" y="1032"/>
                    </a:lnTo>
                    <a:lnTo>
                      <a:pt x="26" y="1020"/>
                    </a:lnTo>
                    <a:lnTo>
                      <a:pt x="18" y="1006"/>
                    </a:lnTo>
                    <a:lnTo>
                      <a:pt x="10" y="990"/>
                    </a:lnTo>
                    <a:lnTo>
                      <a:pt x="4" y="976"/>
                    </a:lnTo>
                    <a:lnTo>
                      <a:pt x="2" y="960"/>
                    </a:lnTo>
                    <a:lnTo>
                      <a:pt x="0" y="944"/>
                    </a:lnTo>
                    <a:lnTo>
                      <a:pt x="0" y="926"/>
                    </a:lnTo>
                    <a:lnTo>
                      <a:pt x="4" y="910"/>
                    </a:lnTo>
                    <a:lnTo>
                      <a:pt x="10" y="892"/>
                    </a:lnTo>
                    <a:lnTo>
                      <a:pt x="18" y="876"/>
                    </a:lnTo>
                    <a:lnTo>
                      <a:pt x="18" y="876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5937250" y="893763"/>
                <a:ext cx="0" cy="568325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42" name="Freeform 24"/>
              <p:cNvSpPr/>
              <p:nvPr/>
            </p:nvSpPr>
            <p:spPr bwMode="auto">
              <a:xfrm>
                <a:off x="5829300" y="1614488"/>
                <a:ext cx="215900" cy="219075"/>
              </a:xfrm>
              <a:custGeom>
                <a:avLst/>
                <a:gdLst>
                  <a:gd name="T0" fmla="*/ 136 w 136"/>
                  <a:gd name="T1" fmla="*/ 68 h 138"/>
                  <a:gd name="T2" fmla="*/ 136 w 136"/>
                  <a:gd name="T3" fmla="*/ 68 h 138"/>
                  <a:gd name="T4" fmla="*/ 134 w 136"/>
                  <a:gd name="T5" fmla="*/ 82 h 138"/>
                  <a:gd name="T6" fmla="*/ 130 w 136"/>
                  <a:gd name="T7" fmla="*/ 96 h 138"/>
                  <a:gd name="T8" fmla="*/ 124 w 136"/>
                  <a:gd name="T9" fmla="*/ 108 h 138"/>
                  <a:gd name="T10" fmla="*/ 116 w 136"/>
                  <a:gd name="T11" fmla="*/ 118 h 138"/>
                  <a:gd name="T12" fmla="*/ 106 w 136"/>
                  <a:gd name="T13" fmla="*/ 126 h 138"/>
                  <a:gd name="T14" fmla="*/ 94 w 136"/>
                  <a:gd name="T15" fmla="*/ 132 h 138"/>
                  <a:gd name="T16" fmla="*/ 82 w 136"/>
                  <a:gd name="T17" fmla="*/ 136 h 138"/>
                  <a:gd name="T18" fmla="*/ 68 w 136"/>
                  <a:gd name="T19" fmla="*/ 138 h 138"/>
                  <a:gd name="T20" fmla="*/ 68 w 136"/>
                  <a:gd name="T21" fmla="*/ 138 h 138"/>
                  <a:gd name="T22" fmla="*/ 54 w 136"/>
                  <a:gd name="T23" fmla="*/ 136 h 138"/>
                  <a:gd name="T24" fmla="*/ 42 w 136"/>
                  <a:gd name="T25" fmla="*/ 132 h 138"/>
                  <a:gd name="T26" fmla="*/ 30 w 136"/>
                  <a:gd name="T27" fmla="*/ 126 h 138"/>
                  <a:gd name="T28" fmla="*/ 20 w 136"/>
                  <a:gd name="T29" fmla="*/ 118 h 138"/>
                  <a:gd name="T30" fmla="*/ 10 w 136"/>
                  <a:gd name="T31" fmla="*/ 108 h 138"/>
                  <a:gd name="T32" fmla="*/ 4 w 136"/>
                  <a:gd name="T33" fmla="*/ 96 h 138"/>
                  <a:gd name="T34" fmla="*/ 0 w 136"/>
                  <a:gd name="T35" fmla="*/ 82 h 138"/>
                  <a:gd name="T36" fmla="*/ 0 w 136"/>
                  <a:gd name="T37" fmla="*/ 68 h 138"/>
                  <a:gd name="T38" fmla="*/ 0 w 136"/>
                  <a:gd name="T39" fmla="*/ 68 h 138"/>
                  <a:gd name="T40" fmla="*/ 0 w 136"/>
                  <a:gd name="T41" fmla="*/ 56 h 138"/>
                  <a:gd name="T42" fmla="*/ 4 w 136"/>
                  <a:gd name="T43" fmla="*/ 42 h 138"/>
                  <a:gd name="T44" fmla="*/ 10 w 136"/>
                  <a:gd name="T45" fmla="*/ 30 h 138"/>
                  <a:gd name="T46" fmla="*/ 20 w 136"/>
                  <a:gd name="T47" fmla="*/ 20 h 138"/>
                  <a:gd name="T48" fmla="*/ 30 w 136"/>
                  <a:gd name="T49" fmla="*/ 12 h 138"/>
                  <a:gd name="T50" fmla="*/ 42 w 136"/>
                  <a:gd name="T51" fmla="*/ 6 h 138"/>
                  <a:gd name="T52" fmla="*/ 54 w 136"/>
                  <a:gd name="T53" fmla="*/ 2 h 138"/>
                  <a:gd name="T54" fmla="*/ 68 w 136"/>
                  <a:gd name="T55" fmla="*/ 0 h 138"/>
                  <a:gd name="T56" fmla="*/ 68 w 136"/>
                  <a:gd name="T57" fmla="*/ 0 h 138"/>
                  <a:gd name="T58" fmla="*/ 82 w 136"/>
                  <a:gd name="T59" fmla="*/ 2 h 138"/>
                  <a:gd name="T60" fmla="*/ 94 w 136"/>
                  <a:gd name="T61" fmla="*/ 6 h 138"/>
                  <a:gd name="T62" fmla="*/ 106 w 136"/>
                  <a:gd name="T63" fmla="*/ 12 h 138"/>
                  <a:gd name="T64" fmla="*/ 116 w 136"/>
                  <a:gd name="T65" fmla="*/ 20 h 138"/>
                  <a:gd name="T66" fmla="*/ 124 w 136"/>
                  <a:gd name="T67" fmla="*/ 30 h 138"/>
                  <a:gd name="T68" fmla="*/ 130 w 136"/>
                  <a:gd name="T69" fmla="*/ 42 h 138"/>
                  <a:gd name="T70" fmla="*/ 134 w 136"/>
                  <a:gd name="T71" fmla="*/ 56 h 138"/>
                  <a:gd name="T72" fmla="*/ 136 w 136"/>
                  <a:gd name="T73" fmla="*/ 68 h 138"/>
                  <a:gd name="T74" fmla="*/ 136 w 136"/>
                  <a:gd name="T75" fmla="*/ 6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6" h="138">
                    <a:moveTo>
                      <a:pt x="136" y="68"/>
                    </a:moveTo>
                    <a:lnTo>
                      <a:pt x="136" y="68"/>
                    </a:lnTo>
                    <a:lnTo>
                      <a:pt x="134" y="82"/>
                    </a:lnTo>
                    <a:lnTo>
                      <a:pt x="130" y="96"/>
                    </a:lnTo>
                    <a:lnTo>
                      <a:pt x="124" y="108"/>
                    </a:lnTo>
                    <a:lnTo>
                      <a:pt x="116" y="118"/>
                    </a:lnTo>
                    <a:lnTo>
                      <a:pt x="106" y="126"/>
                    </a:lnTo>
                    <a:lnTo>
                      <a:pt x="94" y="132"/>
                    </a:lnTo>
                    <a:lnTo>
                      <a:pt x="82" y="136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54" y="136"/>
                    </a:lnTo>
                    <a:lnTo>
                      <a:pt x="42" y="132"/>
                    </a:lnTo>
                    <a:lnTo>
                      <a:pt x="30" y="126"/>
                    </a:lnTo>
                    <a:lnTo>
                      <a:pt x="20" y="118"/>
                    </a:lnTo>
                    <a:lnTo>
                      <a:pt x="10" y="108"/>
                    </a:lnTo>
                    <a:lnTo>
                      <a:pt x="4" y="96"/>
                    </a:lnTo>
                    <a:lnTo>
                      <a:pt x="0" y="8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56"/>
                    </a:lnTo>
                    <a:lnTo>
                      <a:pt x="4" y="42"/>
                    </a:lnTo>
                    <a:lnTo>
                      <a:pt x="10" y="30"/>
                    </a:lnTo>
                    <a:lnTo>
                      <a:pt x="20" y="2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4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82" y="2"/>
                    </a:lnTo>
                    <a:lnTo>
                      <a:pt x="94" y="6"/>
                    </a:lnTo>
                    <a:lnTo>
                      <a:pt x="106" y="12"/>
                    </a:lnTo>
                    <a:lnTo>
                      <a:pt x="116" y="20"/>
                    </a:lnTo>
                    <a:lnTo>
                      <a:pt x="124" y="30"/>
                    </a:lnTo>
                    <a:lnTo>
                      <a:pt x="130" y="42"/>
                    </a:lnTo>
                    <a:lnTo>
                      <a:pt x="134" y="56"/>
                    </a:lnTo>
                    <a:lnTo>
                      <a:pt x="136" y="68"/>
                    </a:lnTo>
                    <a:lnTo>
                      <a:pt x="136" y="68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01207" y="1720148"/>
            <a:ext cx="3555539" cy="3560235"/>
            <a:chOff x="3238500" y="1526223"/>
            <a:chExt cx="2667001" cy="2670176"/>
          </a:xfrm>
        </p:grpSpPr>
        <p:grpSp>
          <p:nvGrpSpPr>
            <p:cNvPr id="44" name="组合 43"/>
            <p:cNvGrpSpPr/>
            <p:nvPr/>
          </p:nvGrpSpPr>
          <p:grpSpPr>
            <a:xfrm>
              <a:off x="3238500" y="1526223"/>
              <a:ext cx="2667001" cy="2670176"/>
              <a:chOff x="3238500" y="1236663"/>
              <a:chExt cx="2667001" cy="2670176"/>
            </a:xfrm>
            <a:solidFill>
              <a:srgbClr val="5A6279"/>
            </a:solidFill>
          </p:grpSpPr>
          <p:sp>
            <p:nvSpPr>
              <p:cNvPr id="45" name="Freeform 5"/>
              <p:cNvSpPr/>
              <p:nvPr/>
            </p:nvSpPr>
            <p:spPr bwMode="auto">
              <a:xfrm>
                <a:off x="3238500" y="1919288"/>
                <a:ext cx="1301750" cy="1303338"/>
              </a:xfrm>
              <a:custGeom>
                <a:avLst/>
                <a:gdLst>
                  <a:gd name="T0" fmla="*/ 389 w 820"/>
                  <a:gd name="T1" fmla="*/ 0 h 821"/>
                  <a:gd name="T2" fmla="*/ 328 w 820"/>
                  <a:gd name="T3" fmla="*/ 8 h 821"/>
                  <a:gd name="T4" fmla="*/ 270 w 820"/>
                  <a:gd name="T5" fmla="*/ 25 h 821"/>
                  <a:gd name="T6" fmla="*/ 215 w 820"/>
                  <a:gd name="T7" fmla="*/ 50 h 821"/>
                  <a:gd name="T8" fmla="*/ 165 w 820"/>
                  <a:gd name="T9" fmla="*/ 81 h 821"/>
                  <a:gd name="T10" fmla="*/ 120 w 820"/>
                  <a:gd name="T11" fmla="*/ 120 h 821"/>
                  <a:gd name="T12" fmla="*/ 81 w 820"/>
                  <a:gd name="T13" fmla="*/ 165 h 821"/>
                  <a:gd name="T14" fmla="*/ 49 w 820"/>
                  <a:gd name="T15" fmla="*/ 215 h 821"/>
                  <a:gd name="T16" fmla="*/ 25 w 820"/>
                  <a:gd name="T17" fmla="*/ 270 h 821"/>
                  <a:gd name="T18" fmla="*/ 8 w 820"/>
                  <a:gd name="T19" fmla="*/ 329 h 821"/>
                  <a:gd name="T20" fmla="*/ 0 w 820"/>
                  <a:gd name="T21" fmla="*/ 390 h 821"/>
                  <a:gd name="T22" fmla="*/ 0 w 820"/>
                  <a:gd name="T23" fmla="*/ 432 h 821"/>
                  <a:gd name="T24" fmla="*/ 8 w 820"/>
                  <a:gd name="T25" fmla="*/ 490 h 821"/>
                  <a:gd name="T26" fmla="*/ 22 w 820"/>
                  <a:gd name="T27" fmla="*/ 547 h 821"/>
                  <a:gd name="T28" fmla="*/ 44 w 820"/>
                  <a:gd name="T29" fmla="*/ 599 h 821"/>
                  <a:gd name="T30" fmla="*/ 74 w 820"/>
                  <a:gd name="T31" fmla="*/ 648 h 821"/>
                  <a:gd name="T32" fmla="*/ 108 w 820"/>
                  <a:gd name="T33" fmla="*/ 691 h 821"/>
                  <a:gd name="T34" fmla="*/ 150 w 820"/>
                  <a:gd name="T35" fmla="*/ 730 h 821"/>
                  <a:gd name="T36" fmla="*/ 195 w 820"/>
                  <a:gd name="T37" fmla="*/ 763 h 821"/>
                  <a:gd name="T38" fmla="*/ 246 w 820"/>
                  <a:gd name="T39" fmla="*/ 789 h 821"/>
                  <a:gd name="T40" fmla="*/ 300 w 820"/>
                  <a:gd name="T41" fmla="*/ 807 h 821"/>
                  <a:gd name="T42" fmla="*/ 358 w 820"/>
                  <a:gd name="T43" fmla="*/ 819 h 821"/>
                  <a:gd name="T44" fmla="*/ 380 w 820"/>
                  <a:gd name="T45" fmla="*/ 798 h 821"/>
                  <a:gd name="T46" fmla="*/ 390 w 820"/>
                  <a:gd name="T47" fmla="*/ 733 h 821"/>
                  <a:gd name="T48" fmla="*/ 410 w 820"/>
                  <a:gd name="T49" fmla="*/ 671 h 821"/>
                  <a:gd name="T50" fmla="*/ 437 w 820"/>
                  <a:gd name="T51" fmla="*/ 614 h 821"/>
                  <a:gd name="T52" fmla="*/ 472 w 820"/>
                  <a:gd name="T53" fmla="*/ 561 h 821"/>
                  <a:gd name="T54" fmla="*/ 513 w 820"/>
                  <a:gd name="T55" fmla="*/ 514 h 821"/>
                  <a:gd name="T56" fmla="*/ 561 w 820"/>
                  <a:gd name="T57" fmla="*/ 472 h 821"/>
                  <a:gd name="T58" fmla="*/ 614 w 820"/>
                  <a:gd name="T59" fmla="*/ 437 h 821"/>
                  <a:gd name="T60" fmla="*/ 671 w 820"/>
                  <a:gd name="T61" fmla="*/ 410 h 821"/>
                  <a:gd name="T62" fmla="*/ 733 w 820"/>
                  <a:gd name="T63" fmla="*/ 390 h 821"/>
                  <a:gd name="T64" fmla="*/ 798 w 820"/>
                  <a:gd name="T65" fmla="*/ 380 h 821"/>
                  <a:gd name="T66" fmla="*/ 819 w 820"/>
                  <a:gd name="T67" fmla="*/ 359 h 821"/>
                  <a:gd name="T68" fmla="*/ 807 w 820"/>
                  <a:gd name="T69" fmla="*/ 300 h 821"/>
                  <a:gd name="T70" fmla="*/ 787 w 820"/>
                  <a:gd name="T71" fmla="*/ 246 h 821"/>
                  <a:gd name="T72" fmla="*/ 761 w 820"/>
                  <a:gd name="T73" fmla="*/ 196 h 821"/>
                  <a:gd name="T74" fmla="*/ 729 w 820"/>
                  <a:gd name="T75" fmla="*/ 149 h 821"/>
                  <a:gd name="T76" fmla="*/ 691 w 820"/>
                  <a:gd name="T77" fmla="*/ 109 h 821"/>
                  <a:gd name="T78" fmla="*/ 646 w 820"/>
                  <a:gd name="T79" fmla="*/ 74 h 821"/>
                  <a:gd name="T80" fmla="*/ 599 w 820"/>
                  <a:gd name="T81" fmla="*/ 44 h 821"/>
                  <a:gd name="T82" fmla="*/ 546 w 820"/>
                  <a:gd name="T83" fmla="*/ 23 h 821"/>
                  <a:gd name="T84" fmla="*/ 490 w 820"/>
                  <a:gd name="T85" fmla="*/ 7 h 821"/>
                  <a:gd name="T86" fmla="*/ 431 w 820"/>
                  <a:gd name="T87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0" h="821">
                    <a:moveTo>
                      <a:pt x="411" y="0"/>
                    </a:moveTo>
                    <a:lnTo>
                      <a:pt x="411" y="0"/>
                    </a:lnTo>
                    <a:lnTo>
                      <a:pt x="389" y="0"/>
                    </a:lnTo>
                    <a:lnTo>
                      <a:pt x="369" y="2"/>
                    </a:lnTo>
                    <a:lnTo>
                      <a:pt x="348" y="4"/>
                    </a:lnTo>
                    <a:lnTo>
                      <a:pt x="328" y="8"/>
                    </a:lnTo>
                    <a:lnTo>
                      <a:pt x="308" y="13"/>
                    </a:lnTo>
                    <a:lnTo>
                      <a:pt x="288" y="18"/>
                    </a:lnTo>
                    <a:lnTo>
                      <a:pt x="270" y="25"/>
                    </a:lnTo>
                    <a:lnTo>
                      <a:pt x="251" y="32"/>
                    </a:lnTo>
                    <a:lnTo>
                      <a:pt x="233" y="40"/>
                    </a:lnTo>
                    <a:lnTo>
                      <a:pt x="215" y="50"/>
                    </a:lnTo>
                    <a:lnTo>
                      <a:pt x="197" y="59"/>
                    </a:lnTo>
                    <a:lnTo>
                      <a:pt x="181" y="70"/>
                    </a:lnTo>
                    <a:lnTo>
                      <a:pt x="165" y="81"/>
                    </a:lnTo>
                    <a:lnTo>
                      <a:pt x="150" y="94"/>
                    </a:lnTo>
                    <a:lnTo>
                      <a:pt x="134" y="107"/>
                    </a:lnTo>
                    <a:lnTo>
                      <a:pt x="120" y="120"/>
                    </a:lnTo>
                    <a:lnTo>
                      <a:pt x="106" y="134"/>
                    </a:lnTo>
                    <a:lnTo>
                      <a:pt x="93" y="149"/>
                    </a:lnTo>
                    <a:lnTo>
                      <a:pt x="81" y="165"/>
                    </a:lnTo>
                    <a:lnTo>
                      <a:pt x="69" y="181"/>
                    </a:lnTo>
                    <a:lnTo>
                      <a:pt x="60" y="198"/>
                    </a:lnTo>
                    <a:lnTo>
                      <a:pt x="49" y="215"/>
                    </a:lnTo>
                    <a:lnTo>
                      <a:pt x="40" y="233"/>
                    </a:lnTo>
                    <a:lnTo>
                      <a:pt x="33" y="251"/>
                    </a:lnTo>
                    <a:lnTo>
                      <a:pt x="25" y="270"/>
                    </a:lnTo>
                    <a:lnTo>
                      <a:pt x="18" y="288"/>
                    </a:lnTo>
                    <a:lnTo>
                      <a:pt x="13" y="308"/>
                    </a:lnTo>
                    <a:lnTo>
                      <a:pt x="8" y="329"/>
                    </a:lnTo>
                    <a:lnTo>
                      <a:pt x="4" y="348"/>
                    </a:lnTo>
                    <a:lnTo>
                      <a:pt x="2" y="369"/>
                    </a:lnTo>
                    <a:lnTo>
                      <a:pt x="0" y="390"/>
                    </a:lnTo>
                    <a:lnTo>
                      <a:pt x="0" y="411"/>
                    </a:lnTo>
                    <a:lnTo>
                      <a:pt x="0" y="411"/>
                    </a:lnTo>
                    <a:lnTo>
                      <a:pt x="0" y="432"/>
                    </a:lnTo>
                    <a:lnTo>
                      <a:pt x="1" y="451"/>
                    </a:lnTo>
                    <a:lnTo>
                      <a:pt x="4" y="471"/>
                    </a:lnTo>
                    <a:lnTo>
                      <a:pt x="8" y="490"/>
                    </a:lnTo>
                    <a:lnTo>
                      <a:pt x="11" y="509"/>
                    </a:lnTo>
                    <a:lnTo>
                      <a:pt x="16" y="528"/>
                    </a:lnTo>
                    <a:lnTo>
                      <a:pt x="22" y="547"/>
                    </a:lnTo>
                    <a:lnTo>
                      <a:pt x="28" y="564"/>
                    </a:lnTo>
                    <a:lnTo>
                      <a:pt x="36" y="581"/>
                    </a:lnTo>
                    <a:lnTo>
                      <a:pt x="44" y="599"/>
                    </a:lnTo>
                    <a:lnTo>
                      <a:pt x="53" y="615"/>
                    </a:lnTo>
                    <a:lnTo>
                      <a:pt x="63" y="631"/>
                    </a:lnTo>
                    <a:lnTo>
                      <a:pt x="74" y="648"/>
                    </a:lnTo>
                    <a:lnTo>
                      <a:pt x="85" y="663"/>
                    </a:lnTo>
                    <a:lnTo>
                      <a:pt x="97" y="677"/>
                    </a:lnTo>
                    <a:lnTo>
                      <a:pt x="108" y="691"/>
                    </a:lnTo>
                    <a:lnTo>
                      <a:pt x="121" y="704"/>
                    </a:lnTo>
                    <a:lnTo>
                      <a:pt x="136" y="717"/>
                    </a:lnTo>
                    <a:lnTo>
                      <a:pt x="150" y="730"/>
                    </a:lnTo>
                    <a:lnTo>
                      <a:pt x="165" y="741"/>
                    </a:lnTo>
                    <a:lnTo>
                      <a:pt x="180" y="752"/>
                    </a:lnTo>
                    <a:lnTo>
                      <a:pt x="195" y="763"/>
                    </a:lnTo>
                    <a:lnTo>
                      <a:pt x="213" y="771"/>
                    </a:lnTo>
                    <a:lnTo>
                      <a:pt x="229" y="780"/>
                    </a:lnTo>
                    <a:lnTo>
                      <a:pt x="246" y="789"/>
                    </a:lnTo>
                    <a:lnTo>
                      <a:pt x="264" y="795"/>
                    </a:lnTo>
                    <a:lnTo>
                      <a:pt x="282" y="802"/>
                    </a:lnTo>
                    <a:lnTo>
                      <a:pt x="300" y="807"/>
                    </a:lnTo>
                    <a:lnTo>
                      <a:pt x="320" y="813"/>
                    </a:lnTo>
                    <a:lnTo>
                      <a:pt x="338" y="816"/>
                    </a:lnTo>
                    <a:lnTo>
                      <a:pt x="358" y="819"/>
                    </a:lnTo>
                    <a:lnTo>
                      <a:pt x="379" y="821"/>
                    </a:lnTo>
                    <a:lnTo>
                      <a:pt x="379" y="821"/>
                    </a:lnTo>
                    <a:lnTo>
                      <a:pt x="380" y="798"/>
                    </a:lnTo>
                    <a:lnTo>
                      <a:pt x="382" y="777"/>
                    </a:lnTo>
                    <a:lnTo>
                      <a:pt x="386" y="755"/>
                    </a:lnTo>
                    <a:lnTo>
                      <a:pt x="390" y="733"/>
                    </a:lnTo>
                    <a:lnTo>
                      <a:pt x="396" y="713"/>
                    </a:lnTo>
                    <a:lnTo>
                      <a:pt x="402" y="692"/>
                    </a:lnTo>
                    <a:lnTo>
                      <a:pt x="410" y="671"/>
                    </a:lnTo>
                    <a:lnTo>
                      <a:pt x="418" y="652"/>
                    </a:lnTo>
                    <a:lnTo>
                      <a:pt x="427" y="633"/>
                    </a:lnTo>
                    <a:lnTo>
                      <a:pt x="437" y="614"/>
                    </a:lnTo>
                    <a:lnTo>
                      <a:pt x="448" y="597"/>
                    </a:lnTo>
                    <a:lnTo>
                      <a:pt x="460" y="578"/>
                    </a:lnTo>
                    <a:lnTo>
                      <a:pt x="472" y="561"/>
                    </a:lnTo>
                    <a:lnTo>
                      <a:pt x="485" y="544"/>
                    </a:lnTo>
                    <a:lnTo>
                      <a:pt x="499" y="529"/>
                    </a:lnTo>
                    <a:lnTo>
                      <a:pt x="513" y="514"/>
                    </a:lnTo>
                    <a:lnTo>
                      <a:pt x="528" y="499"/>
                    </a:lnTo>
                    <a:lnTo>
                      <a:pt x="544" y="485"/>
                    </a:lnTo>
                    <a:lnTo>
                      <a:pt x="561" y="472"/>
                    </a:lnTo>
                    <a:lnTo>
                      <a:pt x="578" y="460"/>
                    </a:lnTo>
                    <a:lnTo>
                      <a:pt x="595" y="448"/>
                    </a:lnTo>
                    <a:lnTo>
                      <a:pt x="614" y="437"/>
                    </a:lnTo>
                    <a:lnTo>
                      <a:pt x="632" y="427"/>
                    </a:lnTo>
                    <a:lnTo>
                      <a:pt x="652" y="419"/>
                    </a:lnTo>
                    <a:lnTo>
                      <a:pt x="671" y="410"/>
                    </a:lnTo>
                    <a:lnTo>
                      <a:pt x="692" y="402"/>
                    </a:lnTo>
                    <a:lnTo>
                      <a:pt x="713" y="396"/>
                    </a:lnTo>
                    <a:lnTo>
                      <a:pt x="733" y="390"/>
                    </a:lnTo>
                    <a:lnTo>
                      <a:pt x="755" y="386"/>
                    </a:lnTo>
                    <a:lnTo>
                      <a:pt x="777" y="383"/>
                    </a:lnTo>
                    <a:lnTo>
                      <a:pt x="798" y="380"/>
                    </a:lnTo>
                    <a:lnTo>
                      <a:pt x="820" y="378"/>
                    </a:lnTo>
                    <a:lnTo>
                      <a:pt x="820" y="378"/>
                    </a:lnTo>
                    <a:lnTo>
                      <a:pt x="819" y="359"/>
                    </a:lnTo>
                    <a:lnTo>
                      <a:pt x="816" y="339"/>
                    </a:lnTo>
                    <a:lnTo>
                      <a:pt x="811" y="320"/>
                    </a:lnTo>
                    <a:lnTo>
                      <a:pt x="807" y="300"/>
                    </a:lnTo>
                    <a:lnTo>
                      <a:pt x="801" y="282"/>
                    </a:lnTo>
                    <a:lnTo>
                      <a:pt x="795" y="265"/>
                    </a:lnTo>
                    <a:lnTo>
                      <a:pt x="787" y="246"/>
                    </a:lnTo>
                    <a:lnTo>
                      <a:pt x="780" y="229"/>
                    </a:lnTo>
                    <a:lnTo>
                      <a:pt x="771" y="212"/>
                    </a:lnTo>
                    <a:lnTo>
                      <a:pt x="761" y="196"/>
                    </a:lnTo>
                    <a:lnTo>
                      <a:pt x="752" y="180"/>
                    </a:lnTo>
                    <a:lnTo>
                      <a:pt x="741" y="165"/>
                    </a:lnTo>
                    <a:lnTo>
                      <a:pt x="729" y="149"/>
                    </a:lnTo>
                    <a:lnTo>
                      <a:pt x="717" y="135"/>
                    </a:lnTo>
                    <a:lnTo>
                      <a:pt x="704" y="122"/>
                    </a:lnTo>
                    <a:lnTo>
                      <a:pt x="691" y="109"/>
                    </a:lnTo>
                    <a:lnTo>
                      <a:pt x="677" y="96"/>
                    </a:lnTo>
                    <a:lnTo>
                      <a:pt x="662" y="84"/>
                    </a:lnTo>
                    <a:lnTo>
                      <a:pt x="646" y="74"/>
                    </a:lnTo>
                    <a:lnTo>
                      <a:pt x="631" y="63"/>
                    </a:lnTo>
                    <a:lnTo>
                      <a:pt x="615" y="53"/>
                    </a:lnTo>
                    <a:lnTo>
                      <a:pt x="599" y="44"/>
                    </a:lnTo>
                    <a:lnTo>
                      <a:pt x="581" y="37"/>
                    </a:lnTo>
                    <a:lnTo>
                      <a:pt x="564" y="29"/>
                    </a:lnTo>
                    <a:lnTo>
                      <a:pt x="546" y="23"/>
                    </a:lnTo>
                    <a:lnTo>
                      <a:pt x="527" y="16"/>
                    </a:lnTo>
                    <a:lnTo>
                      <a:pt x="509" y="12"/>
                    </a:lnTo>
                    <a:lnTo>
                      <a:pt x="490" y="7"/>
                    </a:lnTo>
                    <a:lnTo>
                      <a:pt x="471" y="4"/>
                    </a:lnTo>
                    <a:lnTo>
                      <a:pt x="451" y="2"/>
                    </a:lnTo>
                    <a:lnTo>
                      <a:pt x="431" y="0"/>
                    </a:lnTo>
                    <a:lnTo>
                      <a:pt x="411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45809E"/>
              </a:solidFill>
              <a:ln w="28575">
                <a:solidFill>
                  <a:srgbClr val="45809E">
                    <a:lumMod val="20000"/>
                    <a:lumOff val="80000"/>
                  </a:srgb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46" name="Freeform 6"/>
              <p:cNvSpPr/>
              <p:nvPr/>
            </p:nvSpPr>
            <p:spPr bwMode="auto">
              <a:xfrm>
                <a:off x="3917950" y="2603501"/>
                <a:ext cx="1303338" cy="1303338"/>
              </a:xfrm>
              <a:custGeom>
                <a:avLst/>
                <a:gdLst>
                  <a:gd name="T0" fmla="*/ 359 w 821"/>
                  <a:gd name="T1" fmla="*/ 2 h 821"/>
                  <a:gd name="T2" fmla="*/ 302 w 821"/>
                  <a:gd name="T3" fmla="*/ 13 h 821"/>
                  <a:gd name="T4" fmla="*/ 248 w 821"/>
                  <a:gd name="T5" fmla="*/ 32 h 821"/>
                  <a:gd name="T6" fmla="*/ 197 w 821"/>
                  <a:gd name="T7" fmla="*/ 58 h 821"/>
                  <a:gd name="T8" fmla="*/ 151 w 821"/>
                  <a:gd name="T9" fmla="*/ 91 h 821"/>
                  <a:gd name="T10" fmla="*/ 110 w 821"/>
                  <a:gd name="T11" fmla="*/ 130 h 821"/>
                  <a:gd name="T12" fmla="*/ 74 w 821"/>
                  <a:gd name="T13" fmla="*/ 173 h 821"/>
                  <a:gd name="T14" fmla="*/ 46 w 821"/>
                  <a:gd name="T15" fmla="*/ 222 h 821"/>
                  <a:gd name="T16" fmla="*/ 23 w 821"/>
                  <a:gd name="T17" fmla="*/ 274 h 821"/>
                  <a:gd name="T18" fmla="*/ 8 w 821"/>
                  <a:gd name="T19" fmla="*/ 331 h 821"/>
                  <a:gd name="T20" fmla="*/ 1 w 821"/>
                  <a:gd name="T21" fmla="*/ 389 h 821"/>
                  <a:gd name="T22" fmla="*/ 1 w 821"/>
                  <a:gd name="T23" fmla="*/ 430 h 821"/>
                  <a:gd name="T24" fmla="*/ 9 w 821"/>
                  <a:gd name="T25" fmla="*/ 492 h 821"/>
                  <a:gd name="T26" fmla="*/ 25 w 821"/>
                  <a:gd name="T27" fmla="*/ 551 h 821"/>
                  <a:gd name="T28" fmla="*/ 50 w 821"/>
                  <a:gd name="T29" fmla="*/ 605 h 821"/>
                  <a:gd name="T30" fmla="*/ 83 w 821"/>
                  <a:gd name="T31" fmla="*/ 655 h 821"/>
                  <a:gd name="T32" fmla="*/ 121 w 821"/>
                  <a:gd name="T33" fmla="*/ 701 h 821"/>
                  <a:gd name="T34" fmla="*/ 166 w 821"/>
                  <a:gd name="T35" fmla="*/ 739 h 821"/>
                  <a:gd name="T36" fmla="*/ 216 w 821"/>
                  <a:gd name="T37" fmla="*/ 771 h 821"/>
                  <a:gd name="T38" fmla="*/ 270 w 821"/>
                  <a:gd name="T39" fmla="*/ 796 h 821"/>
                  <a:gd name="T40" fmla="*/ 329 w 821"/>
                  <a:gd name="T41" fmla="*/ 812 h 821"/>
                  <a:gd name="T42" fmla="*/ 391 w 821"/>
                  <a:gd name="T43" fmla="*/ 820 h 821"/>
                  <a:gd name="T44" fmla="*/ 432 w 821"/>
                  <a:gd name="T45" fmla="*/ 820 h 821"/>
                  <a:gd name="T46" fmla="*/ 491 w 821"/>
                  <a:gd name="T47" fmla="*/ 813 h 821"/>
                  <a:gd name="T48" fmla="*/ 547 w 821"/>
                  <a:gd name="T49" fmla="*/ 798 h 821"/>
                  <a:gd name="T50" fmla="*/ 599 w 821"/>
                  <a:gd name="T51" fmla="*/ 775 h 821"/>
                  <a:gd name="T52" fmla="*/ 648 w 821"/>
                  <a:gd name="T53" fmla="*/ 747 h 821"/>
                  <a:gd name="T54" fmla="*/ 691 w 821"/>
                  <a:gd name="T55" fmla="*/ 711 h 821"/>
                  <a:gd name="T56" fmla="*/ 730 w 821"/>
                  <a:gd name="T57" fmla="*/ 670 h 821"/>
                  <a:gd name="T58" fmla="*/ 763 w 821"/>
                  <a:gd name="T59" fmla="*/ 625 h 821"/>
                  <a:gd name="T60" fmla="*/ 789 w 821"/>
                  <a:gd name="T61" fmla="*/ 574 h 821"/>
                  <a:gd name="T62" fmla="*/ 808 w 821"/>
                  <a:gd name="T63" fmla="*/ 519 h 821"/>
                  <a:gd name="T64" fmla="*/ 819 w 821"/>
                  <a:gd name="T65" fmla="*/ 462 h 821"/>
                  <a:gd name="T66" fmla="*/ 800 w 821"/>
                  <a:gd name="T67" fmla="*/ 440 h 821"/>
                  <a:gd name="T68" fmla="*/ 735 w 821"/>
                  <a:gd name="T69" fmla="*/ 430 h 821"/>
                  <a:gd name="T70" fmla="*/ 673 w 821"/>
                  <a:gd name="T71" fmla="*/ 411 h 821"/>
                  <a:gd name="T72" fmla="*/ 615 w 821"/>
                  <a:gd name="T73" fmla="*/ 383 h 821"/>
                  <a:gd name="T74" fmla="*/ 562 w 821"/>
                  <a:gd name="T75" fmla="*/ 348 h 821"/>
                  <a:gd name="T76" fmla="*/ 514 w 821"/>
                  <a:gd name="T77" fmla="*/ 307 h 821"/>
                  <a:gd name="T78" fmla="*/ 473 w 821"/>
                  <a:gd name="T79" fmla="*/ 259 h 821"/>
                  <a:gd name="T80" fmla="*/ 439 w 821"/>
                  <a:gd name="T81" fmla="*/ 206 h 821"/>
                  <a:gd name="T82" fmla="*/ 410 w 821"/>
                  <a:gd name="T83" fmla="*/ 148 h 821"/>
                  <a:gd name="T84" fmla="*/ 391 w 821"/>
                  <a:gd name="T85" fmla="*/ 86 h 821"/>
                  <a:gd name="T86" fmla="*/ 381 w 821"/>
                  <a:gd name="T87" fmla="*/ 21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1">
                    <a:moveTo>
                      <a:pt x="379" y="0"/>
                    </a:moveTo>
                    <a:lnTo>
                      <a:pt x="379" y="0"/>
                    </a:lnTo>
                    <a:lnTo>
                      <a:pt x="359" y="2"/>
                    </a:lnTo>
                    <a:lnTo>
                      <a:pt x="340" y="4"/>
                    </a:lnTo>
                    <a:lnTo>
                      <a:pt x="320" y="8"/>
                    </a:lnTo>
                    <a:lnTo>
                      <a:pt x="302" y="13"/>
                    </a:lnTo>
                    <a:lnTo>
                      <a:pt x="283" y="18"/>
                    </a:lnTo>
                    <a:lnTo>
                      <a:pt x="265" y="24"/>
                    </a:lnTo>
                    <a:lnTo>
                      <a:pt x="248" y="32"/>
                    </a:lnTo>
                    <a:lnTo>
                      <a:pt x="230" y="40"/>
                    </a:lnTo>
                    <a:lnTo>
                      <a:pt x="213" y="48"/>
                    </a:lnTo>
                    <a:lnTo>
                      <a:pt x="197" y="58"/>
                    </a:lnTo>
                    <a:lnTo>
                      <a:pt x="180" y="68"/>
                    </a:lnTo>
                    <a:lnTo>
                      <a:pt x="165" y="79"/>
                    </a:lnTo>
                    <a:lnTo>
                      <a:pt x="151" y="91"/>
                    </a:lnTo>
                    <a:lnTo>
                      <a:pt x="137" y="103"/>
                    </a:lnTo>
                    <a:lnTo>
                      <a:pt x="123" y="116"/>
                    </a:lnTo>
                    <a:lnTo>
                      <a:pt x="110" y="130"/>
                    </a:lnTo>
                    <a:lnTo>
                      <a:pt x="97" y="143"/>
                    </a:lnTo>
                    <a:lnTo>
                      <a:pt x="86" y="158"/>
                    </a:lnTo>
                    <a:lnTo>
                      <a:pt x="74" y="173"/>
                    </a:lnTo>
                    <a:lnTo>
                      <a:pt x="64" y="188"/>
                    </a:lnTo>
                    <a:lnTo>
                      <a:pt x="55" y="205"/>
                    </a:lnTo>
                    <a:lnTo>
                      <a:pt x="46" y="222"/>
                    </a:lnTo>
                    <a:lnTo>
                      <a:pt x="37" y="238"/>
                    </a:lnTo>
                    <a:lnTo>
                      <a:pt x="30" y="256"/>
                    </a:lnTo>
                    <a:lnTo>
                      <a:pt x="23" y="274"/>
                    </a:lnTo>
                    <a:lnTo>
                      <a:pt x="18" y="293"/>
                    </a:lnTo>
                    <a:lnTo>
                      <a:pt x="12" y="311"/>
                    </a:lnTo>
                    <a:lnTo>
                      <a:pt x="8" y="331"/>
                    </a:lnTo>
                    <a:lnTo>
                      <a:pt x="5" y="350"/>
                    </a:lnTo>
                    <a:lnTo>
                      <a:pt x="3" y="370"/>
                    </a:lnTo>
                    <a:lnTo>
                      <a:pt x="1" y="389"/>
                    </a:lnTo>
                    <a:lnTo>
                      <a:pt x="0" y="410"/>
                    </a:lnTo>
                    <a:lnTo>
                      <a:pt x="0" y="410"/>
                    </a:lnTo>
                    <a:lnTo>
                      <a:pt x="1" y="430"/>
                    </a:lnTo>
                    <a:lnTo>
                      <a:pt x="3" y="451"/>
                    </a:lnTo>
                    <a:lnTo>
                      <a:pt x="6" y="472"/>
                    </a:lnTo>
                    <a:lnTo>
                      <a:pt x="9" y="492"/>
                    </a:lnTo>
                    <a:lnTo>
                      <a:pt x="13" y="512"/>
                    </a:lnTo>
                    <a:lnTo>
                      <a:pt x="19" y="531"/>
                    </a:lnTo>
                    <a:lnTo>
                      <a:pt x="25" y="551"/>
                    </a:lnTo>
                    <a:lnTo>
                      <a:pt x="33" y="569"/>
                    </a:lnTo>
                    <a:lnTo>
                      <a:pt x="42" y="588"/>
                    </a:lnTo>
                    <a:lnTo>
                      <a:pt x="50" y="605"/>
                    </a:lnTo>
                    <a:lnTo>
                      <a:pt x="60" y="622"/>
                    </a:lnTo>
                    <a:lnTo>
                      <a:pt x="71" y="639"/>
                    </a:lnTo>
                    <a:lnTo>
                      <a:pt x="83" y="655"/>
                    </a:lnTo>
                    <a:lnTo>
                      <a:pt x="95" y="671"/>
                    </a:lnTo>
                    <a:lnTo>
                      <a:pt x="108" y="685"/>
                    </a:lnTo>
                    <a:lnTo>
                      <a:pt x="121" y="701"/>
                    </a:lnTo>
                    <a:lnTo>
                      <a:pt x="136" y="714"/>
                    </a:lnTo>
                    <a:lnTo>
                      <a:pt x="150" y="727"/>
                    </a:lnTo>
                    <a:lnTo>
                      <a:pt x="166" y="739"/>
                    </a:lnTo>
                    <a:lnTo>
                      <a:pt x="183" y="750"/>
                    </a:lnTo>
                    <a:lnTo>
                      <a:pt x="199" y="761"/>
                    </a:lnTo>
                    <a:lnTo>
                      <a:pt x="216" y="771"/>
                    </a:lnTo>
                    <a:lnTo>
                      <a:pt x="234" y="780"/>
                    </a:lnTo>
                    <a:lnTo>
                      <a:pt x="252" y="788"/>
                    </a:lnTo>
                    <a:lnTo>
                      <a:pt x="270" y="796"/>
                    </a:lnTo>
                    <a:lnTo>
                      <a:pt x="290" y="803"/>
                    </a:lnTo>
                    <a:lnTo>
                      <a:pt x="310" y="808"/>
                    </a:lnTo>
                    <a:lnTo>
                      <a:pt x="329" y="812"/>
                    </a:lnTo>
                    <a:lnTo>
                      <a:pt x="350" y="816"/>
                    </a:lnTo>
                    <a:lnTo>
                      <a:pt x="370" y="819"/>
                    </a:lnTo>
                    <a:lnTo>
                      <a:pt x="391" y="820"/>
                    </a:lnTo>
                    <a:lnTo>
                      <a:pt x="411" y="821"/>
                    </a:lnTo>
                    <a:lnTo>
                      <a:pt x="411" y="821"/>
                    </a:lnTo>
                    <a:lnTo>
                      <a:pt x="432" y="820"/>
                    </a:lnTo>
                    <a:lnTo>
                      <a:pt x="452" y="819"/>
                    </a:lnTo>
                    <a:lnTo>
                      <a:pt x="471" y="817"/>
                    </a:lnTo>
                    <a:lnTo>
                      <a:pt x="491" y="813"/>
                    </a:lnTo>
                    <a:lnTo>
                      <a:pt x="510" y="809"/>
                    </a:lnTo>
                    <a:lnTo>
                      <a:pt x="529" y="804"/>
                    </a:lnTo>
                    <a:lnTo>
                      <a:pt x="547" y="798"/>
                    </a:lnTo>
                    <a:lnTo>
                      <a:pt x="564" y="792"/>
                    </a:lnTo>
                    <a:lnTo>
                      <a:pt x="583" y="784"/>
                    </a:lnTo>
                    <a:lnTo>
                      <a:pt x="599" y="775"/>
                    </a:lnTo>
                    <a:lnTo>
                      <a:pt x="616" y="767"/>
                    </a:lnTo>
                    <a:lnTo>
                      <a:pt x="633" y="757"/>
                    </a:lnTo>
                    <a:lnTo>
                      <a:pt x="648" y="747"/>
                    </a:lnTo>
                    <a:lnTo>
                      <a:pt x="663" y="735"/>
                    </a:lnTo>
                    <a:lnTo>
                      <a:pt x="677" y="723"/>
                    </a:lnTo>
                    <a:lnTo>
                      <a:pt x="691" y="711"/>
                    </a:lnTo>
                    <a:lnTo>
                      <a:pt x="705" y="698"/>
                    </a:lnTo>
                    <a:lnTo>
                      <a:pt x="718" y="684"/>
                    </a:lnTo>
                    <a:lnTo>
                      <a:pt x="730" y="670"/>
                    </a:lnTo>
                    <a:lnTo>
                      <a:pt x="742" y="656"/>
                    </a:lnTo>
                    <a:lnTo>
                      <a:pt x="753" y="641"/>
                    </a:lnTo>
                    <a:lnTo>
                      <a:pt x="763" y="625"/>
                    </a:lnTo>
                    <a:lnTo>
                      <a:pt x="773" y="608"/>
                    </a:lnTo>
                    <a:lnTo>
                      <a:pt x="781" y="591"/>
                    </a:lnTo>
                    <a:lnTo>
                      <a:pt x="789" y="574"/>
                    </a:lnTo>
                    <a:lnTo>
                      <a:pt x="796" y="556"/>
                    </a:lnTo>
                    <a:lnTo>
                      <a:pt x="803" y="538"/>
                    </a:lnTo>
                    <a:lnTo>
                      <a:pt x="808" y="519"/>
                    </a:lnTo>
                    <a:lnTo>
                      <a:pt x="813" y="501"/>
                    </a:lnTo>
                    <a:lnTo>
                      <a:pt x="817" y="481"/>
                    </a:lnTo>
                    <a:lnTo>
                      <a:pt x="819" y="462"/>
                    </a:lnTo>
                    <a:lnTo>
                      <a:pt x="821" y="442"/>
                    </a:lnTo>
                    <a:lnTo>
                      <a:pt x="821" y="442"/>
                    </a:lnTo>
                    <a:lnTo>
                      <a:pt x="800" y="440"/>
                    </a:lnTo>
                    <a:lnTo>
                      <a:pt x="777" y="438"/>
                    </a:lnTo>
                    <a:lnTo>
                      <a:pt x="755" y="435"/>
                    </a:lnTo>
                    <a:lnTo>
                      <a:pt x="735" y="430"/>
                    </a:lnTo>
                    <a:lnTo>
                      <a:pt x="713" y="424"/>
                    </a:lnTo>
                    <a:lnTo>
                      <a:pt x="692" y="417"/>
                    </a:lnTo>
                    <a:lnTo>
                      <a:pt x="673" y="411"/>
                    </a:lnTo>
                    <a:lnTo>
                      <a:pt x="653" y="402"/>
                    </a:lnTo>
                    <a:lnTo>
                      <a:pt x="634" y="393"/>
                    </a:lnTo>
                    <a:lnTo>
                      <a:pt x="615" y="383"/>
                    </a:lnTo>
                    <a:lnTo>
                      <a:pt x="597" y="372"/>
                    </a:lnTo>
                    <a:lnTo>
                      <a:pt x="580" y="361"/>
                    </a:lnTo>
                    <a:lnTo>
                      <a:pt x="562" y="348"/>
                    </a:lnTo>
                    <a:lnTo>
                      <a:pt x="546" y="335"/>
                    </a:lnTo>
                    <a:lnTo>
                      <a:pt x="530" y="321"/>
                    </a:lnTo>
                    <a:lnTo>
                      <a:pt x="514" y="307"/>
                    </a:lnTo>
                    <a:lnTo>
                      <a:pt x="500" y="291"/>
                    </a:lnTo>
                    <a:lnTo>
                      <a:pt x="486" y="275"/>
                    </a:lnTo>
                    <a:lnTo>
                      <a:pt x="473" y="259"/>
                    </a:lnTo>
                    <a:lnTo>
                      <a:pt x="460" y="242"/>
                    </a:lnTo>
                    <a:lnTo>
                      <a:pt x="449" y="224"/>
                    </a:lnTo>
                    <a:lnTo>
                      <a:pt x="439" y="206"/>
                    </a:lnTo>
                    <a:lnTo>
                      <a:pt x="428" y="187"/>
                    </a:lnTo>
                    <a:lnTo>
                      <a:pt x="419" y="168"/>
                    </a:lnTo>
                    <a:lnTo>
                      <a:pt x="410" y="148"/>
                    </a:lnTo>
                    <a:lnTo>
                      <a:pt x="403" y="129"/>
                    </a:lnTo>
                    <a:lnTo>
                      <a:pt x="397" y="108"/>
                    </a:lnTo>
                    <a:lnTo>
                      <a:pt x="391" y="86"/>
                    </a:lnTo>
                    <a:lnTo>
                      <a:pt x="387" y="66"/>
                    </a:lnTo>
                    <a:lnTo>
                      <a:pt x="383" y="44"/>
                    </a:lnTo>
                    <a:lnTo>
                      <a:pt x="381" y="21"/>
                    </a:lnTo>
                    <a:lnTo>
                      <a:pt x="379" y="0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308C9A"/>
              </a:solidFill>
              <a:ln w="28575">
                <a:solidFill>
                  <a:srgbClr val="308C9A">
                    <a:lumMod val="20000"/>
                    <a:lumOff val="80000"/>
                  </a:srgb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4602163" y="1920876"/>
                <a:ext cx="1303338" cy="1303338"/>
              </a:xfrm>
              <a:custGeom>
                <a:avLst/>
                <a:gdLst>
                  <a:gd name="T0" fmla="*/ 441 w 821"/>
                  <a:gd name="T1" fmla="*/ 23 h 821"/>
                  <a:gd name="T2" fmla="*/ 431 w 821"/>
                  <a:gd name="T3" fmla="*/ 88 h 821"/>
                  <a:gd name="T4" fmla="*/ 411 w 821"/>
                  <a:gd name="T5" fmla="*/ 150 h 821"/>
                  <a:gd name="T6" fmla="*/ 384 w 821"/>
                  <a:gd name="T7" fmla="*/ 207 h 821"/>
                  <a:gd name="T8" fmla="*/ 349 w 821"/>
                  <a:gd name="T9" fmla="*/ 260 h 821"/>
                  <a:gd name="T10" fmla="*/ 307 w 821"/>
                  <a:gd name="T11" fmla="*/ 307 h 821"/>
                  <a:gd name="T12" fmla="*/ 259 w 821"/>
                  <a:gd name="T13" fmla="*/ 349 h 821"/>
                  <a:gd name="T14" fmla="*/ 207 w 821"/>
                  <a:gd name="T15" fmla="*/ 384 h 821"/>
                  <a:gd name="T16" fmla="*/ 150 w 821"/>
                  <a:gd name="T17" fmla="*/ 411 h 821"/>
                  <a:gd name="T18" fmla="*/ 88 w 821"/>
                  <a:gd name="T19" fmla="*/ 431 h 821"/>
                  <a:gd name="T20" fmla="*/ 23 w 821"/>
                  <a:gd name="T21" fmla="*/ 441 h 821"/>
                  <a:gd name="T22" fmla="*/ 2 w 821"/>
                  <a:gd name="T23" fmla="*/ 462 h 821"/>
                  <a:gd name="T24" fmla="*/ 14 w 821"/>
                  <a:gd name="T25" fmla="*/ 521 h 821"/>
                  <a:gd name="T26" fmla="*/ 33 w 821"/>
                  <a:gd name="T27" fmla="*/ 575 h 821"/>
                  <a:gd name="T28" fmla="*/ 59 w 821"/>
                  <a:gd name="T29" fmla="*/ 625 h 821"/>
                  <a:gd name="T30" fmla="*/ 91 w 821"/>
                  <a:gd name="T31" fmla="*/ 672 h 821"/>
                  <a:gd name="T32" fmla="*/ 130 w 821"/>
                  <a:gd name="T33" fmla="*/ 712 h 821"/>
                  <a:gd name="T34" fmla="*/ 174 w 821"/>
                  <a:gd name="T35" fmla="*/ 747 h 821"/>
                  <a:gd name="T36" fmla="*/ 222 w 821"/>
                  <a:gd name="T37" fmla="*/ 777 h 821"/>
                  <a:gd name="T38" fmla="*/ 274 w 821"/>
                  <a:gd name="T39" fmla="*/ 798 h 821"/>
                  <a:gd name="T40" fmla="*/ 331 w 821"/>
                  <a:gd name="T41" fmla="*/ 814 h 821"/>
                  <a:gd name="T42" fmla="*/ 389 w 821"/>
                  <a:gd name="T43" fmla="*/ 821 h 821"/>
                  <a:gd name="T44" fmla="*/ 431 w 821"/>
                  <a:gd name="T45" fmla="*/ 821 h 821"/>
                  <a:gd name="T46" fmla="*/ 492 w 821"/>
                  <a:gd name="T47" fmla="*/ 813 h 821"/>
                  <a:gd name="T48" fmla="*/ 551 w 821"/>
                  <a:gd name="T49" fmla="*/ 796 h 821"/>
                  <a:gd name="T50" fmla="*/ 605 w 821"/>
                  <a:gd name="T51" fmla="*/ 771 h 821"/>
                  <a:gd name="T52" fmla="*/ 656 w 821"/>
                  <a:gd name="T53" fmla="*/ 740 h 821"/>
                  <a:gd name="T54" fmla="*/ 701 w 821"/>
                  <a:gd name="T55" fmla="*/ 701 h 821"/>
                  <a:gd name="T56" fmla="*/ 740 w 821"/>
                  <a:gd name="T57" fmla="*/ 656 h 821"/>
                  <a:gd name="T58" fmla="*/ 771 w 821"/>
                  <a:gd name="T59" fmla="*/ 606 h 821"/>
                  <a:gd name="T60" fmla="*/ 796 w 821"/>
                  <a:gd name="T61" fmla="*/ 551 h 821"/>
                  <a:gd name="T62" fmla="*/ 812 w 821"/>
                  <a:gd name="T63" fmla="*/ 492 h 821"/>
                  <a:gd name="T64" fmla="*/ 821 w 821"/>
                  <a:gd name="T65" fmla="*/ 431 h 821"/>
                  <a:gd name="T66" fmla="*/ 821 w 821"/>
                  <a:gd name="T67" fmla="*/ 389 h 821"/>
                  <a:gd name="T68" fmla="*/ 813 w 821"/>
                  <a:gd name="T69" fmla="*/ 331 h 821"/>
                  <a:gd name="T70" fmla="*/ 798 w 821"/>
                  <a:gd name="T71" fmla="*/ 274 h 821"/>
                  <a:gd name="T72" fmla="*/ 777 w 821"/>
                  <a:gd name="T73" fmla="*/ 222 h 821"/>
                  <a:gd name="T74" fmla="*/ 747 w 821"/>
                  <a:gd name="T75" fmla="*/ 173 h 821"/>
                  <a:gd name="T76" fmla="*/ 711 w 821"/>
                  <a:gd name="T77" fmla="*/ 130 h 821"/>
                  <a:gd name="T78" fmla="*/ 671 w 821"/>
                  <a:gd name="T79" fmla="*/ 91 h 821"/>
                  <a:gd name="T80" fmla="*/ 625 w 821"/>
                  <a:gd name="T81" fmla="*/ 58 h 821"/>
                  <a:gd name="T82" fmla="*/ 575 w 821"/>
                  <a:gd name="T83" fmla="*/ 32 h 821"/>
                  <a:gd name="T84" fmla="*/ 521 w 821"/>
                  <a:gd name="T85" fmla="*/ 14 h 821"/>
                  <a:gd name="T86" fmla="*/ 462 w 821"/>
                  <a:gd name="T87" fmla="*/ 2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1" h="821">
                    <a:moveTo>
                      <a:pt x="442" y="0"/>
                    </a:moveTo>
                    <a:lnTo>
                      <a:pt x="442" y="0"/>
                    </a:lnTo>
                    <a:lnTo>
                      <a:pt x="441" y="23"/>
                    </a:lnTo>
                    <a:lnTo>
                      <a:pt x="438" y="44"/>
                    </a:lnTo>
                    <a:lnTo>
                      <a:pt x="435" y="66"/>
                    </a:lnTo>
                    <a:lnTo>
                      <a:pt x="431" y="88"/>
                    </a:lnTo>
                    <a:lnTo>
                      <a:pt x="425" y="108"/>
                    </a:lnTo>
                    <a:lnTo>
                      <a:pt x="419" y="129"/>
                    </a:lnTo>
                    <a:lnTo>
                      <a:pt x="411" y="150"/>
                    </a:lnTo>
                    <a:lnTo>
                      <a:pt x="402" y="169"/>
                    </a:lnTo>
                    <a:lnTo>
                      <a:pt x="394" y="188"/>
                    </a:lnTo>
                    <a:lnTo>
                      <a:pt x="384" y="207"/>
                    </a:lnTo>
                    <a:lnTo>
                      <a:pt x="373" y="224"/>
                    </a:lnTo>
                    <a:lnTo>
                      <a:pt x="361" y="243"/>
                    </a:lnTo>
                    <a:lnTo>
                      <a:pt x="349" y="260"/>
                    </a:lnTo>
                    <a:lnTo>
                      <a:pt x="336" y="277"/>
                    </a:lnTo>
                    <a:lnTo>
                      <a:pt x="322" y="292"/>
                    </a:lnTo>
                    <a:lnTo>
                      <a:pt x="307" y="307"/>
                    </a:lnTo>
                    <a:lnTo>
                      <a:pt x="292" y="322"/>
                    </a:lnTo>
                    <a:lnTo>
                      <a:pt x="277" y="336"/>
                    </a:lnTo>
                    <a:lnTo>
                      <a:pt x="259" y="349"/>
                    </a:lnTo>
                    <a:lnTo>
                      <a:pt x="243" y="361"/>
                    </a:lnTo>
                    <a:lnTo>
                      <a:pt x="224" y="373"/>
                    </a:lnTo>
                    <a:lnTo>
                      <a:pt x="207" y="384"/>
                    </a:lnTo>
                    <a:lnTo>
                      <a:pt x="188" y="394"/>
                    </a:lnTo>
                    <a:lnTo>
                      <a:pt x="169" y="402"/>
                    </a:lnTo>
                    <a:lnTo>
                      <a:pt x="150" y="411"/>
                    </a:lnTo>
                    <a:lnTo>
                      <a:pt x="129" y="419"/>
                    </a:lnTo>
                    <a:lnTo>
                      <a:pt x="108" y="425"/>
                    </a:lnTo>
                    <a:lnTo>
                      <a:pt x="88" y="431"/>
                    </a:lnTo>
                    <a:lnTo>
                      <a:pt x="66" y="435"/>
                    </a:lnTo>
                    <a:lnTo>
                      <a:pt x="44" y="438"/>
                    </a:lnTo>
                    <a:lnTo>
                      <a:pt x="23" y="441"/>
                    </a:lnTo>
                    <a:lnTo>
                      <a:pt x="0" y="443"/>
                    </a:lnTo>
                    <a:lnTo>
                      <a:pt x="0" y="443"/>
                    </a:lnTo>
                    <a:lnTo>
                      <a:pt x="2" y="462"/>
                    </a:lnTo>
                    <a:lnTo>
                      <a:pt x="5" y="482"/>
                    </a:lnTo>
                    <a:lnTo>
                      <a:pt x="9" y="501"/>
                    </a:lnTo>
                    <a:lnTo>
                      <a:pt x="14" y="521"/>
                    </a:lnTo>
                    <a:lnTo>
                      <a:pt x="20" y="539"/>
                    </a:lnTo>
                    <a:lnTo>
                      <a:pt x="26" y="556"/>
                    </a:lnTo>
                    <a:lnTo>
                      <a:pt x="33" y="575"/>
                    </a:lnTo>
                    <a:lnTo>
                      <a:pt x="41" y="592"/>
                    </a:lnTo>
                    <a:lnTo>
                      <a:pt x="50" y="609"/>
                    </a:lnTo>
                    <a:lnTo>
                      <a:pt x="59" y="625"/>
                    </a:lnTo>
                    <a:lnTo>
                      <a:pt x="69" y="641"/>
                    </a:lnTo>
                    <a:lnTo>
                      <a:pt x="80" y="656"/>
                    </a:lnTo>
                    <a:lnTo>
                      <a:pt x="91" y="672"/>
                    </a:lnTo>
                    <a:lnTo>
                      <a:pt x="104" y="686"/>
                    </a:lnTo>
                    <a:lnTo>
                      <a:pt x="116" y="699"/>
                    </a:lnTo>
                    <a:lnTo>
                      <a:pt x="130" y="712"/>
                    </a:lnTo>
                    <a:lnTo>
                      <a:pt x="144" y="725"/>
                    </a:lnTo>
                    <a:lnTo>
                      <a:pt x="158" y="737"/>
                    </a:lnTo>
                    <a:lnTo>
                      <a:pt x="174" y="747"/>
                    </a:lnTo>
                    <a:lnTo>
                      <a:pt x="190" y="758"/>
                    </a:lnTo>
                    <a:lnTo>
                      <a:pt x="206" y="768"/>
                    </a:lnTo>
                    <a:lnTo>
                      <a:pt x="222" y="777"/>
                    </a:lnTo>
                    <a:lnTo>
                      <a:pt x="240" y="784"/>
                    </a:lnTo>
                    <a:lnTo>
                      <a:pt x="257" y="792"/>
                    </a:lnTo>
                    <a:lnTo>
                      <a:pt x="274" y="798"/>
                    </a:lnTo>
                    <a:lnTo>
                      <a:pt x="293" y="805"/>
                    </a:lnTo>
                    <a:lnTo>
                      <a:pt x="311" y="809"/>
                    </a:lnTo>
                    <a:lnTo>
                      <a:pt x="331" y="814"/>
                    </a:lnTo>
                    <a:lnTo>
                      <a:pt x="350" y="817"/>
                    </a:lnTo>
                    <a:lnTo>
                      <a:pt x="370" y="819"/>
                    </a:lnTo>
                    <a:lnTo>
                      <a:pt x="389" y="821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31" y="821"/>
                    </a:lnTo>
                    <a:lnTo>
                      <a:pt x="452" y="819"/>
                    </a:lnTo>
                    <a:lnTo>
                      <a:pt x="473" y="817"/>
                    </a:lnTo>
                    <a:lnTo>
                      <a:pt x="492" y="813"/>
                    </a:lnTo>
                    <a:lnTo>
                      <a:pt x="513" y="808"/>
                    </a:lnTo>
                    <a:lnTo>
                      <a:pt x="533" y="803"/>
                    </a:lnTo>
                    <a:lnTo>
                      <a:pt x="551" y="796"/>
                    </a:lnTo>
                    <a:lnTo>
                      <a:pt x="569" y="789"/>
                    </a:lnTo>
                    <a:lnTo>
                      <a:pt x="588" y="781"/>
                    </a:lnTo>
                    <a:lnTo>
                      <a:pt x="605" y="771"/>
                    </a:lnTo>
                    <a:lnTo>
                      <a:pt x="623" y="762"/>
                    </a:lnTo>
                    <a:lnTo>
                      <a:pt x="640" y="751"/>
                    </a:lnTo>
                    <a:lnTo>
                      <a:pt x="656" y="740"/>
                    </a:lnTo>
                    <a:lnTo>
                      <a:pt x="671" y="727"/>
                    </a:lnTo>
                    <a:lnTo>
                      <a:pt x="687" y="714"/>
                    </a:lnTo>
                    <a:lnTo>
                      <a:pt x="701" y="701"/>
                    </a:lnTo>
                    <a:lnTo>
                      <a:pt x="714" y="687"/>
                    </a:lnTo>
                    <a:lnTo>
                      <a:pt x="727" y="672"/>
                    </a:lnTo>
                    <a:lnTo>
                      <a:pt x="740" y="656"/>
                    </a:lnTo>
                    <a:lnTo>
                      <a:pt x="751" y="640"/>
                    </a:lnTo>
                    <a:lnTo>
                      <a:pt x="761" y="623"/>
                    </a:lnTo>
                    <a:lnTo>
                      <a:pt x="771" y="606"/>
                    </a:lnTo>
                    <a:lnTo>
                      <a:pt x="781" y="588"/>
                    </a:lnTo>
                    <a:lnTo>
                      <a:pt x="788" y="570"/>
                    </a:lnTo>
                    <a:lnTo>
                      <a:pt x="796" y="551"/>
                    </a:lnTo>
                    <a:lnTo>
                      <a:pt x="803" y="533"/>
                    </a:lnTo>
                    <a:lnTo>
                      <a:pt x="808" y="513"/>
                    </a:lnTo>
                    <a:lnTo>
                      <a:pt x="812" y="492"/>
                    </a:lnTo>
                    <a:lnTo>
                      <a:pt x="817" y="473"/>
                    </a:lnTo>
                    <a:lnTo>
                      <a:pt x="819" y="452"/>
                    </a:lnTo>
                    <a:lnTo>
                      <a:pt x="821" y="431"/>
                    </a:lnTo>
                    <a:lnTo>
                      <a:pt x="821" y="410"/>
                    </a:lnTo>
                    <a:lnTo>
                      <a:pt x="821" y="410"/>
                    </a:lnTo>
                    <a:lnTo>
                      <a:pt x="821" y="389"/>
                    </a:lnTo>
                    <a:lnTo>
                      <a:pt x="819" y="370"/>
                    </a:lnTo>
                    <a:lnTo>
                      <a:pt x="817" y="350"/>
                    </a:lnTo>
                    <a:lnTo>
                      <a:pt x="813" y="331"/>
                    </a:lnTo>
                    <a:lnTo>
                      <a:pt x="809" y="312"/>
                    </a:lnTo>
                    <a:lnTo>
                      <a:pt x="805" y="293"/>
                    </a:lnTo>
                    <a:lnTo>
                      <a:pt x="798" y="274"/>
                    </a:lnTo>
                    <a:lnTo>
                      <a:pt x="792" y="257"/>
                    </a:lnTo>
                    <a:lnTo>
                      <a:pt x="784" y="240"/>
                    </a:lnTo>
                    <a:lnTo>
                      <a:pt x="777" y="222"/>
                    </a:lnTo>
                    <a:lnTo>
                      <a:pt x="767" y="206"/>
                    </a:lnTo>
                    <a:lnTo>
                      <a:pt x="758" y="190"/>
                    </a:lnTo>
                    <a:lnTo>
                      <a:pt x="747" y="173"/>
                    </a:lnTo>
                    <a:lnTo>
                      <a:pt x="736" y="158"/>
                    </a:lnTo>
                    <a:lnTo>
                      <a:pt x="724" y="144"/>
                    </a:lnTo>
                    <a:lnTo>
                      <a:pt x="711" y="130"/>
                    </a:lnTo>
                    <a:lnTo>
                      <a:pt x="698" y="117"/>
                    </a:lnTo>
                    <a:lnTo>
                      <a:pt x="685" y="104"/>
                    </a:lnTo>
                    <a:lnTo>
                      <a:pt x="671" y="91"/>
                    </a:lnTo>
                    <a:lnTo>
                      <a:pt x="656" y="80"/>
                    </a:lnTo>
                    <a:lnTo>
                      <a:pt x="641" y="69"/>
                    </a:lnTo>
                    <a:lnTo>
                      <a:pt x="625" y="58"/>
                    </a:lnTo>
                    <a:lnTo>
                      <a:pt x="608" y="50"/>
                    </a:lnTo>
                    <a:lnTo>
                      <a:pt x="592" y="41"/>
                    </a:lnTo>
                    <a:lnTo>
                      <a:pt x="575" y="32"/>
                    </a:lnTo>
                    <a:lnTo>
                      <a:pt x="556" y="26"/>
                    </a:lnTo>
                    <a:lnTo>
                      <a:pt x="539" y="19"/>
                    </a:lnTo>
                    <a:lnTo>
                      <a:pt x="521" y="14"/>
                    </a:lnTo>
                    <a:lnTo>
                      <a:pt x="501" y="8"/>
                    </a:lnTo>
                    <a:lnTo>
                      <a:pt x="482" y="5"/>
                    </a:lnTo>
                    <a:lnTo>
                      <a:pt x="462" y="2"/>
                    </a:lnTo>
                    <a:lnTo>
                      <a:pt x="442" y="0"/>
                    </a:lnTo>
                    <a:lnTo>
                      <a:pt x="442" y="0"/>
                    </a:lnTo>
                    <a:close/>
                  </a:path>
                </a:pathLst>
              </a:custGeom>
              <a:solidFill>
                <a:srgbClr val="35938B"/>
              </a:solidFill>
              <a:ln w="28575">
                <a:solidFill>
                  <a:srgbClr val="35938B">
                    <a:lumMod val="20000"/>
                    <a:lumOff val="80000"/>
                  </a:srgb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922713" y="1236663"/>
                <a:ext cx="1301750" cy="1303338"/>
              </a:xfrm>
              <a:custGeom>
                <a:avLst/>
                <a:gdLst>
                  <a:gd name="T0" fmla="*/ 462 w 820"/>
                  <a:gd name="T1" fmla="*/ 819 h 821"/>
                  <a:gd name="T2" fmla="*/ 519 w 820"/>
                  <a:gd name="T3" fmla="*/ 808 h 821"/>
                  <a:gd name="T4" fmla="*/ 573 w 820"/>
                  <a:gd name="T5" fmla="*/ 789 h 821"/>
                  <a:gd name="T6" fmla="*/ 624 w 820"/>
                  <a:gd name="T7" fmla="*/ 763 h 821"/>
                  <a:gd name="T8" fmla="*/ 670 w 820"/>
                  <a:gd name="T9" fmla="*/ 730 h 821"/>
                  <a:gd name="T10" fmla="*/ 711 w 820"/>
                  <a:gd name="T11" fmla="*/ 691 h 821"/>
                  <a:gd name="T12" fmla="*/ 746 w 820"/>
                  <a:gd name="T13" fmla="*/ 648 h 821"/>
                  <a:gd name="T14" fmla="*/ 775 w 820"/>
                  <a:gd name="T15" fmla="*/ 599 h 821"/>
                  <a:gd name="T16" fmla="*/ 798 w 820"/>
                  <a:gd name="T17" fmla="*/ 547 h 821"/>
                  <a:gd name="T18" fmla="*/ 812 w 820"/>
                  <a:gd name="T19" fmla="*/ 490 h 821"/>
                  <a:gd name="T20" fmla="*/ 820 w 820"/>
                  <a:gd name="T21" fmla="*/ 432 h 821"/>
                  <a:gd name="T22" fmla="*/ 820 w 820"/>
                  <a:gd name="T23" fmla="*/ 391 h 821"/>
                  <a:gd name="T24" fmla="*/ 812 w 820"/>
                  <a:gd name="T25" fmla="*/ 329 h 821"/>
                  <a:gd name="T26" fmla="*/ 795 w 820"/>
                  <a:gd name="T27" fmla="*/ 270 h 821"/>
                  <a:gd name="T28" fmla="*/ 771 w 820"/>
                  <a:gd name="T29" fmla="*/ 216 h 821"/>
                  <a:gd name="T30" fmla="*/ 738 w 820"/>
                  <a:gd name="T31" fmla="*/ 166 h 821"/>
                  <a:gd name="T32" fmla="*/ 699 w 820"/>
                  <a:gd name="T33" fmla="*/ 120 h 821"/>
                  <a:gd name="T34" fmla="*/ 655 w 820"/>
                  <a:gd name="T35" fmla="*/ 82 h 821"/>
                  <a:gd name="T36" fmla="*/ 605 w 820"/>
                  <a:gd name="T37" fmla="*/ 50 h 821"/>
                  <a:gd name="T38" fmla="*/ 551 w 820"/>
                  <a:gd name="T39" fmla="*/ 25 h 821"/>
                  <a:gd name="T40" fmla="*/ 492 w 820"/>
                  <a:gd name="T41" fmla="*/ 9 h 821"/>
                  <a:gd name="T42" fmla="*/ 430 w 820"/>
                  <a:gd name="T43" fmla="*/ 1 h 821"/>
                  <a:gd name="T44" fmla="*/ 389 w 820"/>
                  <a:gd name="T45" fmla="*/ 1 h 821"/>
                  <a:gd name="T46" fmla="*/ 329 w 820"/>
                  <a:gd name="T47" fmla="*/ 8 h 821"/>
                  <a:gd name="T48" fmla="*/ 274 w 820"/>
                  <a:gd name="T49" fmla="*/ 23 h 821"/>
                  <a:gd name="T50" fmla="*/ 221 w 820"/>
                  <a:gd name="T51" fmla="*/ 46 h 821"/>
                  <a:gd name="T52" fmla="*/ 173 w 820"/>
                  <a:gd name="T53" fmla="*/ 74 h 821"/>
                  <a:gd name="T54" fmla="*/ 129 w 820"/>
                  <a:gd name="T55" fmla="*/ 110 h 821"/>
                  <a:gd name="T56" fmla="*/ 91 w 820"/>
                  <a:gd name="T57" fmla="*/ 151 h 821"/>
                  <a:gd name="T58" fmla="*/ 58 w 820"/>
                  <a:gd name="T59" fmla="*/ 196 h 821"/>
                  <a:gd name="T60" fmla="*/ 32 w 820"/>
                  <a:gd name="T61" fmla="*/ 247 h 821"/>
                  <a:gd name="T62" fmla="*/ 13 w 820"/>
                  <a:gd name="T63" fmla="*/ 302 h 821"/>
                  <a:gd name="T64" fmla="*/ 1 w 820"/>
                  <a:gd name="T65" fmla="*/ 359 h 821"/>
                  <a:gd name="T66" fmla="*/ 21 w 820"/>
                  <a:gd name="T67" fmla="*/ 381 h 821"/>
                  <a:gd name="T68" fmla="*/ 86 w 820"/>
                  <a:gd name="T69" fmla="*/ 392 h 821"/>
                  <a:gd name="T70" fmla="*/ 148 w 820"/>
                  <a:gd name="T71" fmla="*/ 410 h 821"/>
                  <a:gd name="T72" fmla="*/ 206 w 820"/>
                  <a:gd name="T73" fmla="*/ 438 h 821"/>
                  <a:gd name="T74" fmla="*/ 259 w 820"/>
                  <a:gd name="T75" fmla="*/ 473 h 821"/>
                  <a:gd name="T76" fmla="*/ 307 w 820"/>
                  <a:gd name="T77" fmla="*/ 514 h 821"/>
                  <a:gd name="T78" fmla="*/ 348 w 820"/>
                  <a:gd name="T79" fmla="*/ 562 h 821"/>
                  <a:gd name="T80" fmla="*/ 382 w 820"/>
                  <a:gd name="T81" fmla="*/ 615 h 821"/>
                  <a:gd name="T82" fmla="*/ 410 w 820"/>
                  <a:gd name="T83" fmla="*/ 673 h 821"/>
                  <a:gd name="T84" fmla="*/ 429 w 820"/>
                  <a:gd name="T85" fmla="*/ 735 h 821"/>
                  <a:gd name="T86" fmla="*/ 440 w 820"/>
                  <a:gd name="T87" fmla="*/ 80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0" h="821">
                    <a:moveTo>
                      <a:pt x="441" y="821"/>
                    </a:moveTo>
                    <a:lnTo>
                      <a:pt x="441" y="821"/>
                    </a:lnTo>
                    <a:lnTo>
                      <a:pt x="462" y="819"/>
                    </a:lnTo>
                    <a:lnTo>
                      <a:pt x="481" y="817"/>
                    </a:lnTo>
                    <a:lnTo>
                      <a:pt x="500" y="813"/>
                    </a:lnTo>
                    <a:lnTo>
                      <a:pt x="519" y="808"/>
                    </a:lnTo>
                    <a:lnTo>
                      <a:pt x="538" y="803"/>
                    </a:lnTo>
                    <a:lnTo>
                      <a:pt x="556" y="797"/>
                    </a:lnTo>
                    <a:lnTo>
                      <a:pt x="573" y="789"/>
                    </a:lnTo>
                    <a:lnTo>
                      <a:pt x="591" y="781"/>
                    </a:lnTo>
                    <a:lnTo>
                      <a:pt x="608" y="773"/>
                    </a:lnTo>
                    <a:lnTo>
                      <a:pt x="624" y="763"/>
                    </a:lnTo>
                    <a:lnTo>
                      <a:pt x="639" y="753"/>
                    </a:lnTo>
                    <a:lnTo>
                      <a:pt x="655" y="742"/>
                    </a:lnTo>
                    <a:lnTo>
                      <a:pt x="670" y="730"/>
                    </a:lnTo>
                    <a:lnTo>
                      <a:pt x="684" y="718"/>
                    </a:lnTo>
                    <a:lnTo>
                      <a:pt x="698" y="705"/>
                    </a:lnTo>
                    <a:lnTo>
                      <a:pt x="711" y="691"/>
                    </a:lnTo>
                    <a:lnTo>
                      <a:pt x="723" y="678"/>
                    </a:lnTo>
                    <a:lnTo>
                      <a:pt x="735" y="663"/>
                    </a:lnTo>
                    <a:lnTo>
                      <a:pt x="746" y="648"/>
                    </a:lnTo>
                    <a:lnTo>
                      <a:pt x="757" y="633"/>
                    </a:lnTo>
                    <a:lnTo>
                      <a:pt x="766" y="616"/>
                    </a:lnTo>
                    <a:lnTo>
                      <a:pt x="775" y="599"/>
                    </a:lnTo>
                    <a:lnTo>
                      <a:pt x="784" y="583"/>
                    </a:lnTo>
                    <a:lnTo>
                      <a:pt x="791" y="565"/>
                    </a:lnTo>
                    <a:lnTo>
                      <a:pt x="798" y="547"/>
                    </a:lnTo>
                    <a:lnTo>
                      <a:pt x="803" y="528"/>
                    </a:lnTo>
                    <a:lnTo>
                      <a:pt x="809" y="510"/>
                    </a:lnTo>
                    <a:lnTo>
                      <a:pt x="812" y="490"/>
                    </a:lnTo>
                    <a:lnTo>
                      <a:pt x="815" y="471"/>
                    </a:lnTo>
                    <a:lnTo>
                      <a:pt x="818" y="451"/>
                    </a:lnTo>
                    <a:lnTo>
                      <a:pt x="820" y="432"/>
                    </a:lnTo>
                    <a:lnTo>
                      <a:pt x="820" y="411"/>
                    </a:lnTo>
                    <a:lnTo>
                      <a:pt x="820" y="411"/>
                    </a:lnTo>
                    <a:lnTo>
                      <a:pt x="820" y="391"/>
                    </a:lnTo>
                    <a:lnTo>
                      <a:pt x="817" y="370"/>
                    </a:lnTo>
                    <a:lnTo>
                      <a:pt x="815" y="349"/>
                    </a:lnTo>
                    <a:lnTo>
                      <a:pt x="812" y="329"/>
                    </a:lnTo>
                    <a:lnTo>
                      <a:pt x="806" y="309"/>
                    </a:lnTo>
                    <a:lnTo>
                      <a:pt x="801" y="290"/>
                    </a:lnTo>
                    <a:lnTo>
                      <a:pt x="795" y="270"/>
                    </a:lnTo>
                    <a:lnTo>
                      <a:pt x="788" y="252"/>
                    </a:lnTo>
                    <a:lnTo>
                      <a:pt x="779" y="233"/>
                    </a:lnTo>
                    <a:lnTo>
                      <a:pt x="771" y="216"/>
                    </a:lnTo>
                    <a:lnTo>
                      <a:pt x="760" y="199"/>
                    </a:lnTo>
                    <a:lnTo>
                      <a:pt x="750" y="182"/>
                    </a:lnTo>
                    <a:lnTo>
                      <a:pt x="738" y="166"/>
                    </a:lnTo>
                    <a:lnTo>
                      <a:pt x="726" y="150"/>
                    </a:lnTo>
                    <a:lnTo>
                      <a:pt x="713" y="136"/>
                    </a:lnTo>
                    <a:lnTo>
                      <a:pt x="699" y="120"/>
                    </a:lnTo>
                    <a:lnTo>
                      <a:pt x="685" y="107"/>
                    </a:lnTo>
                    <a:lnTo>
                      <a:pt x="670" y="94"/>
                    </a:lnTo>
                    <a:lnTo>
                      <a:pt x="655" y="82"/>
                    </a:lnTo>
                    <a:lnTo>
                      <a:pt x="638" y="71"/>
                    </a:lnTo>
                    <a:lnTo>
                      <a:pt x="622" y="60"/>
                    </a:lnTo>
                    <a:lnTo>
                      <a:pt x="605" y="50"/>
                    </a:lnTo>
                    <a:lnTo>
                      <a:pt x="587" y="41"/>
                    </a:lnTo>
                    <a:lnTo>
                      <a:pt x="569" y="33"/>
                    </a:lnTo>
                    <a:lnTo>
                      <a:pt x="551" y="25"/>
                    </a:lnTo>
                    <a:lnTo>
                      <a:pt x="531" y="18"/>
                    </a:lnTo>
                    <a:lnTo>
                      <a:pt x="511" y="13"/>
                    </a:lnTo>
                    <a:lnTo>
                      <a:pt x="492" y="9"/>
                    </a:lnTo>
                    <a:lnTo>
                      <a:pt x="471" y="5"/>
                    </a:lnTo>
                    <a:lnTo>
                      <a:pt x="451" y="2"/>
                    </a:lnTo>
                    <a:lnTo>
                      <a:pt x="430" y="1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389" y="1"/>
                    </a:lnTo>
                    <a:lnTo>
                      <a:pt x="368" y="2"/>
                    </a:lnTo>
                    <a:lnTo>
                      <a:pt x="349" y="4"/>
                    </a:lnTo>
                    <a:lnTo>
                      <a:pt x="329" y="8"/>
                    </a:lnTo>
                    <a:lnTo>
                      <a:pt x="311" y="12"/>
                    </a:lnTo>
                    <a:lnTo>
                      <a:pt x="292" y="17"/>
                    </a:lnTo>
                    <a:lnTo>
                      <a:pt x="274" y="23"/>
                    </a:lnTo>
                    <a:lnTo>
                      <a:pt x="256" y="29"/>
                    </a:lnTo>
                    <a:lnTo>
                      <a:pt x="238" y="37"/>
                    </a:lnTo>
                    <a:lnTo>
                      <a:pt x="221" y="46"/>
                    </a:lnTo>
                    <a:lnTo>
                      <a:pt x="205" y="54"/>
                    </a:lnTo>
                    <a:lnTo>
                      <a:pt x="188" y="64"/>
                    </a:lnTo>
                    <a:lnTo>
                      <a:pt x="173" y="74"/>
                    </a:lnTo>
                    <a:lnTo>
                      <a:pt x="158" y="86"/>
                    </a:lnTo>
                    <a:lnTo>
                      <a:pt x="143" y="98"/>
                    </a:lnTo>
                    <a:lnTo>
                      <a:pt x="129" y="110"/>
                    </a:lnTo>
                    <a:lnTo>
                      <a:pt x="116" y="123"/>
                    </a:lnTo>
                    <a:lnTo>
                      <a:pt x="103" y="137"/>
                    </a:lnTo>
                    <a:lnTo>
                      <a:pt x="91" y="151"/>
                    </a:lnTo>
                    <a:lnTo>
                      <a:pt x="79" y="165"/>
                    </a:lnTo>
                    <a:lnTo>
                      <a:pt x="68" y="180"/>
                    </a:lnTo>
                    <a:lnTo>
                      <a:pt x="58" y="196"/>
                    </a:lnTo>
                    <a:lnTo>
                      <a:pt x="48" y="213"/>
                    </a:lnTo>
                    <a:lnTo>
                      <a:pt x="40" y="230"/>
                    </a:lnTo>
                    <a:lnTo>
                      <a:pt x="32" y="247"/>
                    </a:lnTo>
                    <a:lnTo>
                      <a:pt x="25" y="265"/>
                    </a:lnTo>
                    <a:lnTo>
                      <a:pt x="18" y="283"/>
                    </a:lnTo>
                    <a:lnTo>
                      <a:pt x="13" y="302"/>
                    </a:lnTo>
                    <a:lnTo>
                      <a:pt x="8" y="320"/>
                    </a:lnTo>
                    <a:lnTo>
                      <a:pt x="4" y="340"/>
                    </a:lnTo>
                    <a:lnTo>
                      <a:pt x="1" y="359"/>
                    </a:lnTo>
                    <a:lnTo>
                      <a:pt x="0" y="379"/>
                    </a:lnTo>
                    <a:lnTo>
                      <a:pt x="0" y="379"/>
                    </a:lnTo>
                    <a:lnTo>
                      <a:pt x="21" y="381"/>
                    </a:lnTo>
                    <a:lnTo>
                      <a:pt x="43" y="383"/>
                    </a:lnTo>
                    <a:lnTo>
                      <a:pt x="65" y="386"/>
                    </a:lnTo>
                    <a:lnTo>
                      <a:pt x="86" y="392"/>
                    </a:lnTo>
                    <a:lnTo>
                      <a:pt x="107" y="397"/>
                    </a:lnTo>
                    <a:lnTo>
                      <a:pt x="128" y="404"/>
                    </a:lnTo>
                    <a:lnTo>
                      <a:pt x="148" y="410"/>
                    </a:lnTo>
                    <a:lnTo>
                      <a:pt x="168" y="419"/>
                    </a:lnTo>
                    <a:lnTo>
                      <a:pt x="187" y="428"/>
                    </a:lnTo>
                    <a:lnTo>
                      <a:pt x="206" y="438"/>
                    </a:lnTo>
                    <a:lnTo>
                      <a:pt x="224" y="449"/>
                    </a:lnTo>
                    <a:lnTo>
                      <a:pt x="241" y="460"/>
                    </a:lnTo>
                    <a:lnTo>
                      <a:pt x="259" y="473"/>
                    </a:lnTo>
                    <a:lnTo>
                      <a:pt x="275" y="486"/>
                    </a:lnTo>
                    <a:lnTo>
                      <a:pt x="291" y="500"/>
                    </a:lnTo>
                    <a:lnTo>
                      <a:pt x="307" y="514"/>
                    </a:lnTo>
                    <a:lnTo>
                      <a:pt x="321" y="530"/>
                    </a:lnTo>
                    <a:lnTo>
                      <a:pt x="335" y="546"/>
                    </a:lnTo>
                    <a:lnTo>
                      <a:pt x="348" y="562"/>
                    </a:lnTo>
                    <a:lnTo>
                      <a:pt x="360" y="579"/>
                    </a:lnTo>
                    <a:lnTo>
                      <a:pt x="372" y="597"/>
                    </a:lnTo>
                    <a:lnTo>
                      <a:pt x="382" y="615"/>
                    </a:lnTo>
                    <a:lnTo>
                      <a:pt x="392" y="634"/>
                    </a:lnTo>
                    <a:lnTo>
                      <a:pt x="402" y="653"/>
                    </a:lnTo>
                    <a:lnTo>
                      <a:pt x="410" y="673"/>
                    </a:lnTo>
                    <a:lnTo>
                      <a:pt x="417" y="692"/>
                    </a:lnTo>
                    <a:lnTo>
                      <a:pt x="424" y="713"/>
                    </a:lnTo>
                    <a:lnTo>
                      <a:pt x="429" y="735"/>
                    </a:lnTo>
                    <a:lnTo>
                      <a:pt x="433" y="755"/>
                    </a:lnTo>
                    <a:lnTo>
                      <a:pt x="438" y="777"/>
                    </a:lnTo>
                    <a:lnTo>
                      <a:pt x="440" y="800"/>
                    </a:lnTo>
                    <a:lnTo>
                      <a:pt x="441" y="821"/>
                    </a:lnTo>
                    <a:lnTo>
                      <a:pt x="441" y="821"/>
                    </a:lnTo>
                    <a:close/>
                  </a:path>
                </a:pathLst>
              </a:custGeom>
              <a:solidFill>
                <a:srgbClr val="5B7198"/>
              </a:solidFill>
              <a:ln w="28575">
                <a:solidFill>
                  <a:srgbClr val="529774">
                    <a:lumMod val="20000"/>
                    <a:lumOff val="80000"/>
                  </a:srgb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>
              <a:off x="4375039" y="3805568"/>
              <a:ext cx="0" cy="3018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Freeform 24"/>
            <p:cNvSpPr/>
            <p:nvPr/>
          </p:nvSpPr>
          <p:spPr bwMode="auto">
            <a:xfrm>
              <a:off x="3677152" y="2747863"/>
              <a:ext cx="35385" cy="35905"/>
            </a:xfrm>
            <a:custGeom>
              <a:avLst/>
              <a:gdLst>
                <a:gd name="T0" fmla="*/ 136 w 136"/>
                <a:gd name="T1" fmla="*/ 68 h 138"/>
                <a:gd name="T2" fmla="*/ 136 w 136"/>
                <a:gd name="T3" fmla="*/ 68 h 138"/>
                <a:gd name="T4" fmla="*/ 134 w 136"/>
                <a:gd name="T5" fmla="*/ 82 h 138"/>
                <a:gd name="T6" fmla="*/ 130 w 136"/>
                <a:gd name="T7" fmla="*/ 96 h 138"/>
                <a:gd name="T8" fmla="*/ 124 w 136"/>
                <a:gd name="T9" fmla="*/ 108 h 138"/>
                <a:gd name="T10" fmla="*/ 116 w 136"/>
                <a:gd name="T11" fmla="*/ 118 h 138"/>
                <a:gd name="T12" fmla="*/ 106 w 136"/>
                <a:gd name="T13" fmla="*/ 126 h 138"/>
                <a:gd name="T14" fmla="*/ 94 w 136"/>
                <a:gd name="T15" fmla="*/ 132 h 138"/>
                <a:gd name="T16" fmla="*/ 82 w 136"/>
                <a:gd name="T17" fmla="*/ 136 h 138"/>
                <a:gd name="T18" fmla="*/ 68 w 136"/>
                <a:gd name="T19" fmla="*/ 138 h 138"/>
                <a:gd name="T20" fmla="*/ 68 w 136"/>
                <a:gd name="T21" fmla="*/ 138 h 138"/>
                <a:gd name="T22" fmla="*/ 54 w 136"/>
                <a:gd name="T23" fmla="*/ 136 h 138"/>
                <a:gd name="T24" fmla="*/ 42 w 136"/>
                <a:gd name="T25" fmla="*/ 132 h 138"/>
                <a:gd name="T26" fmla="*/ 30 w 136"/>
                <a:gd name="T27" fmla="*/ 126 h 138"/>
                <a:gd name="T28" fmla="*/ 20 w 136"/>
                <a:gd name="T29" fmla="*/ 118 h 138"/>
                <a:gd name="T30" fmla="*/ 10 w 136"/>
                <a:gd name="T31" fmla="*/ 108 h 138"/>
                <a:gd name="T32" fmla="*/ 4 w 136"/>
                <a:gd name="T33" fmla="*/ 96 h 138"/>
                <a:gd name="T34" fmla="*/ 0 w 136"/>
                <a:gd name="T35" fmla="*/ 82 h 138"/>
                <a:gd name="T36" fmla="*/ 0 w 136"/>
                <a:gd name="T37" fmla="*/ 68 h 138"/>
                <a:gd name="T38" fmla="*/ 0 w 136"/>
                <a:gd name="T39" fmla="*/ 68 h 138"/>
                <a:gd name="T40" fmla="*/ 0 w 136"/>
                <a:gd name="T41" fmla="*/ 56 h 138"/>
                <a:gd name="T42" fmla="*/ 4 w 136"/>
                <a:gd name="T43" fmla="*/ 42 h 138"/>
                <a:gd name="T44" fmla="*/ 10 w 136"/>
                <a:gd name="T45" fmla="*/ 30 h 138"/>
                <a:gd name="T46" fmla="*/ 20 w 136"/>
                <a:gd name="T47" fmla="*/ 20 h 138"/>
                <a:gd name="T48" fmla="*/ 30 w 136"/>
                <a:gd name="T49" fmla="*/ 12 h 138"/>
                <a:gd name="T50" fmla="*/ 42 w 136"/>
                <a:gd name="T51" fmla="*/ 6 h 138"/>
                <a:gd name="T52" fmla="*/ 54 w 136"/>
                <a:gd name="T53" fmla="*/ 2 h 138"/>
                <a:gd name="T54" fmla="*/ 68 w 136"/>
                <a:gd name="T55" fmla="*/ 0 h 138"/>
                <a:gd name="T56" fmla="*/ 68 w 136"/>
                <a:gd name="T57" fmla="*/ 0 h 138"/>
                <a:gd name="T58" fmla="*/ 82 w 136"/>
                <a:gd name="T59" fmla="*/ 2 h 138"/>
                <a:gd name="T60" fmla="*/ 94 w 136"/>
                <a:gd name="T61" fmla="*/ 6 h 138"/>
                <a:gd name="T62" fmla="*/ 106 w 136"/>
                <a:gd name="T63" fmla="*/ 12 h 138"/>
                <a:gd name="T64" fmla="*/ 116 w 136"/>
                <a:gd name="T65" fmla="*/ 20 h 138"/>
                <a:gd name="T66" fmla="*/ 124 w 136"/>
                <a:gd name="T67" fmla="*/ 30 h 138"/>
                <a:gd name="T68" fmla="*/ 130 w 136"/>
                <a:gd name="T69" fmla="*/ 42 h 138"/>
                <a:gd name="T70" fmla="*/ 134 w 136"/>
                <a:gd name="T71" fmla="*/ 56 h 138"/>
                <a:gd name="T72" fmla="*/ 136 w 136"/>
                <a:gd name="T73" fmla="*/ 68 h 138"/>
                <a:gd name="T74" fmla="*/ 136 w 136"/>
                <a:gd name="T7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8">
                  <a:moveTo>
                    <a:pt x="136" y="68"/>
                  </a:moveTo>
                  <a:lnTo>
                    <a:pt x="136" y="68"/>
                  </a:lnTo>
                  <a:lnTo>
                    <a:pt x="134" y="82"/>
                  </a:lnTo>
                  <a:lnTo>
                    <a:pt x="130" y="96"/>
                  </a:lnTo>
                  <a:lnTo>
                    <a:pt x="124" y="108"/>
                  </a:lnTo>
                  <a:lnTo>
                    <a:pt x="116" y="118"/>
                  </a:lnTo>
                  <a:lnTo>
                    <a:pt x="106" y="126"/>
                  </a:lnTo>
                  <a:lnTo>
                    <a:pt x="94" y="132"/>
                  </a:lnTo>
                  <a:lnTo>
                    <a:pt x="82" y="136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54" y="136"/>
                  </a:lnTo>
                  <a:lnTo>
                    <a:pt x="42" y="132"/>
                  </a:lnTo>
                  <a:lnTo>
                    <a:pt x="30" y="126"/>
                  </a:lnTo>
                  <a:lnTo>
                    <a:pt x="20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0" y="8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4" y="6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0" y="42"/>
                  </a:lnTo>
                  <a:lnTo>
                    <a:pt x="134" y="56"/>
                  </a:lnTo>
                  <a:lnTo>
                    <a:pt x="136" y="68"/>
                  </a:lnTo>
                  <a:lnTo>
                    <a:pt x="136" y="68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791201" y="2181225"/>
            <a:ext cx="8610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>
                <a:solidFill>
                  <a:srgbClr val="FFFFFF"/>
                </a:solidFill>
              </a:rPr>
              <a:t>知识</a:t>
            </a:r>
            <a:endParaRPr lang="zh-CN" altLang="en-US" sz="2665" b="1">
              <a:solidFill>
                <a:srgbClr val="FFFFFF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512947" y="3142615"/>
            <a:ext cx="8610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>
                <a:solidFill>
                  <a:srgbClr val="FFFFFF"/>
                </a:solidFill>
              </a:rPr>
              <a:t>观点</a:t>
            </a:r>
            <a:endParaRPr lang="zh-CN" altLang="en-US" sz="2665" b="1">
              <a:solidFill>
                <a:srgbClr val="FFFFFF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420361" y="4349751"/>
            <a:ext cx="8610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>
                <a:solidFill>
                  <a:srgbClr val="FFFFFF"/>
                </a:solidFill>
              </a:rPr>
              <a:t>方法</a:t>
            </a:r>
            <a:endParaRPr lang="zh-CN" altLang="en-US" sz="2665" b="1">
              <a:solidFill>
                <a:srgbClr val="FFFFFF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710681" y="3447415"/>
            <a:ext cx="8610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>
                <a:solidFill>
                  <a:srgbClr val="FFFFFF"/>
                </a:solidFill>
              </a:rPr>
              <a:t>素材</a:t>
            </a:r>
            <a:endParaRPr lang="zh-CN" altLang="en-US" sz="2665" b="1">
              <a:solidFill>
                <a:srgbClr val="FFFFFF"/>
              </a:solidFill>
            </a:endParaRPr>
          </a:p>
        </p:txBody>
      </p:sp>
      <p:sp>
        <p:nvSpPr>
          <p:cNvPr id="55" name="TextBox 145"/>
          <p:cNvSpPr txBox="1"/>
          <p:nvPr/>
        </p:nvSpPr>
        <p:spPr>
          <a:xfrm>
            <a:off x="477521" y="2393951"/>
            <a:ext cx="2980055" cy="1125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6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通观全局，打下研究领域全面、深刻、丰厚的知识基础</a:t>
            </a:r>
            <a:r>
              <a:rPr lang="zh-CN" altLang="en-US" sz="186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。</a:t>
            </a:r>
            <a:endParaRPr lang="zh-CN" altLang="en-US" sz="1865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56" name="TextBox 144"/>
          <p:cNvSpPr txBox="1"/>
          <p:nvPr/>
        </p:nvSpPr>
        <p:spPr>
          <a:xfrm>
            <a:off x="1080981" y="1881083"/>
            <a:ext cx="235394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9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丰富基础知识</a:t>
            </a:r>
            <a:endParaRPr lang="zh-CN" altLang="en-US" sz="24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9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57" name="TextBox 145"/>
          <p:cNvSpPr txBox="1"/>
          <p:nvPr/>
        </p:nvSpPr>
        <p:spPr>
          <a:xfrm>
            <a:off x="488952" y="4502151"/>
            <a:ext cx="3065921" cy="1125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6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深入分析，归纳不同学术观点形成的环境条件、适用范围、优点和不足等</a:t>
            </a:r>
            <a:r>
              <a:rPr lang="zh-CN" altLang="en-US" sz="186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。</a:t>
            </a:r>
            <a:endParaRPr lang="zh-CN" altLang="en-US" sz="1865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58" name="TextBox 144"/>
          <p:cNvSpPr txBox="1"/>
          <p:nvPr/>
        </p:nvSpPr>
        <p:spPr>
          <a:xfrm>
            <a:off x="1077596" y="4027171"/>
            <a:ext cx="235394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9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把握学术观点</a:t>
            </a:r>
            <a:endParaRPr lang="zh-CN" altLang="en-US" b="1" dirty="0">
              <a:solidFill>
                <a:srgbClr val="000000"/>
              </a:solidFill>
              <a:latin typeface="Arial" panose="020B060402020209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59" name="TextBox 145"/>
          <p:cNvSpPr txBox="1"/>
          <p:nvPr/>
        </p:nvSpPr>
        <p:spPr>
          <a:xfrm>
            <a:off x="8997315" y="2326007"/>
            <a:ext cx="2980055" cy="147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6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积累研究素材，为进一步的研究做准备，以支撑科学结论、学术观点和理论认识</a:t>
            </a:r>
            <a:r>
              <a:rPr lang="zh-CN" altLang="en-US" sz="186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。</a:t>
            </a:r>
            <a:endParaRPr lang="zh-CN" altLang="en-US" sz="1865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60" name="TextBox 144"/>
          <p:cNvSpPr txBox="1"/>
          <p:nvPr/>
        </p:nvSpPr>
        <p:spPr>
          <a:xfrm>
            <a:off x="8992236" y="1862455"/>
            <a:ext cx="235394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9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积累研究素材</a:t>
            </a:r>
            <a:endParaRPr lang="zh-CN" altLang="en-US" sz="24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9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61" name="TextBox 145"/>
          <p:cNvSpPr txBox="1"/>
          <p:nvPr/>
        </p:nvSpPr>
        <p:spPr>
          <a:xfrm>
            <a:off x="8997315" y="4568191"/>
            <a:ext cx="2980055" cy="121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sz="1865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90204" pitchFamily="34" charset="0"/>
              </a:rPr>
              <a:t>全面了解某个领域使用的主要研究方法和技术手段</a:t>
            </a:r>
            <a:r>
              <a:rPr lang="zh-CN" altLang="en-US" sz="1865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，寻找适合自己的研究方法。</a:t>
            </a:r>
            <a:endParaRPr lang="zh-CN" altLang="en-US" sz="1865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62" name="TextBox 144"/>
          <p:cNvSpPr txBox="1"/>
          <p:nvPr/>
        </p:nvSpPr>
        <p:spPr>
          <a:xfrm>
            <a:off x="8992236" y="4104641"/>
            <a:ext cx="235394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9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学习技术方法</a:t>
            </a:r>
            <a:endParaRPr lang="zh-CN" altLang="en-US" b="1" dirty="0">
              <a:solidFill>
                <a:srgbClr val="000000"/>
              </a:solidFill>
              <a:latin typeface="Arial" panose="020B060402020209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94990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文献学习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通观全局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cxnSp>
        <p:nvCxnSpPr>
          <p:cNvPr id="14342" name="直接连接符 1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398463" y="873125"/>
            <a:ext cx="11385550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8924" t="12762" r="729" b="4097"/>
          <a:stretch>
            <a:fillRect/>
          </a:stretch>
        </p:blipFill>
        <p:spPr>
          <a:xfrm>
            <a:off x="534670" y="1039495"/>
            <a:ext cx="10568305" cy="54705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697210" y="2922270"/>
            <a:ext cx="445770" cy="14262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EYT8Z7BSRFHA)3%EUX[9AI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" y="873125"/>
            <a:ext cx="9865995" cy="5730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94990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文献学习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在线阅读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cxnSp>
        <p:nvCxnSpPr>
          <p:cNvPr id="14342" name="直接连接符 1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398463" y="873125"/>
            <a:ext cx="11385550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8"/>
          <p:cNvSpPr txBox="1"/>
          <p:nvPr/>
        </p:nvSpPr>
        <p:spPr>
          <a:xfrm>
            <a:off x="1021715" y="2001943"/>
            <a:ext cx="10463953" cy="3107690"/>
          </a:xfrm>
          <a:prstGeom prst="rect">
            <a:avLst/>
          </a:prstGeom>
          <a:noFill/>
          <a:ln>
            <a:solidFill>
              <a:srgbClr val="157E9F"/>
            </a:solidFill>
          </a:ln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标题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最直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获取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论文的中心思想；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evenim MT" panose="02010502060101010101" pitchFamily="2" charset="-79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摘要、结论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通过阅读摘要和结论得出一个总体思路；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evenim MT" panose="02010502060101010101" pitchFamily="2" charset="-79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图表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体现出完全客观的研究结果；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evenim MT" panose="02010502060101010101" pitchFamily="2" charset="-79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讨论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以了解这篇论文如何适用于一般的知识体系，寻找研究局限性，以及对研究结论的合理性的阐释；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evenim MT" panose="02010502060101010101" pitchFamily="2" charset="-79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参考文献：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会告诉你进行类似研究的同行都做了哪些工作；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evenim MT" panose="02010502060101010101" pitchFamily="2" charset="-79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做笔记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  <a:sym typeface="+mn-ea"/>
              </a:rPr>
              <a:t>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evenim MT" panose="02010502060101010101" pitchFamily="2" charset="-79"/>
              </a:rPr>
              <a:t>将每篇文献中某个特定主题的信息保存在一个 Word 文档中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evenim MT" panose="02010502060101010101" pitchFamily="2" charset="-79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1715" y="1353185"/>
            <a:ext cx="4148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如何阅读一篇文献？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 bwMode="auto">
          <a:xfrm>
            <a:off x="756929" y="1284299"/>
            <a:ext cx="5766145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借助思维导图，理清写作思路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4608" y="2051292"/>
            <a:ext cx="2492990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论文逻辑：</a:t>
            </a:r>
            <a:endParaRPr lang="en-US" altLang="zh-CN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为什么开展这项工作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做了什么？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结果是什么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?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有何结论？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有何意义？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创新点是什么？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文本占位符 2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0431" y="2111069"/>
            <a:ext cx="6874645" cy="3572494"/>
          </a:xfrm>
          <a:prstGeom prst="rect">
            <a:avLst/>
          </a:prstGeom>
        </p:spPr>
      </p:pic>
      <p:sp>
        <p:nvSpPr>
          <p:cNvPr id="15" name="圆角矩形标注 2"/>
          <p:cNvSpPr>
            <a:spLocks noChangeArrowheads="1"/>
          </p:cNvSpPr>
          <p:nvPr/>
        </p:nvSpPr>
        <p:spPr bwMode="auto">
          <a:xfrm>
            <a:off x="8958598" y="438748"/>
            <a:ext cx="2626974" cy="1307177"/>
          </a:xfrm>
          <a:prstGeom prst="wedgeRoundRectCallout">
            <a:avLst>
              <a:gd name="adj1" fmla="val -70038"/>
              <a:gd name="adj2" fmla="val 48924"/>
              <a:gd name="adj3" fmla="val 16667"/>
            </a:avLst>
          </a:prstGeom>
          <a:solidFill>
            <a:srgbClr val="F96D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ea typeface="黑体" panose="02010609060101010101" charset="-122"/>
              </a:rPr>
              <a:t>善用思维导图</a:t>
            </a:r>
            <a:endParaRPr lang="en-US" altLang="zh-CN" dirty="0">
              <a:solidFill>
                <a:schemeClr val="bg1"/>
              </a:solidFill>
              <a:ea typeface="黑体" panose="02010609060101010101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可以节约</a:t>
            </a:r>
            <a:r>
              <a:rPr lang="en-US" altLang="zh-CN" b="1" dirty="0">
                <a:solidFill>
                  <a:schemeClr val="bg1"/>
                </a:solidFill>
              </a:rPr>
              <a:t>50%</a:t>
            </a:r>
            <a:r>
              <a:rPr lang="zh-CN" altLang="en-US" b="1" dirty="0">
                <a:solidFill>
                  <a:schemeClr val="bg1"/>
                </a:solidFill>
              </a:rPr>
              <a:t>到</a:t>
            </a:r>
            <a:r>
              <a:rPr lang="en-US" altLang="zh-CN" b="1" dirty="0">
                <a:solidFill>
                  <a:schemeClr val="bg1"/>
                </a:solidFill>
              </a:rPr>
              <a:t>95%</a:t>
            </a:r>
            <a:r>
              <a:rPr lang="zh-CN" altLang="en-US" b="1" dirty="0">
                <a:solidFill>
                  <a:schemeClr val="bg1"/>
                </a:solidFill>
              </a:rPr>
              <a:t>的学习时间</a:t>
            </a:r>
            <a:endParaRPr lang="zh-CN" altLang="en-US" b="1" dirty="0">
              <a:solidFill>
                <a:schemeClr val="bg1"/>
              </a:solidFill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0" y="1806622"/>
            <a:ext cx="4998443" cy="35417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43" y="1790463"/>
            <a:ext cx="5468548" cy="41518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578760" y="26814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论文撰写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理清思路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 bwMode="auto">
          <a:xfrm>
            <a:off x="756929" y="1284299"/>
            <a:ext cx="5766145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借助思维导图，理清写作思路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756928" y="1959750"/>
            <a:ext cx="7509886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题目小而准、摘要简洁全面、关键词准确规范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431" y="2529560"/>
            <a:ext cx="10360165" cy="2652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51628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875314" y="3543523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000" y="3926114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6928" y="5453259"/>
            <a:ext cx="754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综述</a:t>
            </a:r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专题类摘要：介绍论文的论题、阐述论文的目的和主要内容</a:t>
            </a: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578760" y="26814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论文撰写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题目摘要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bldLvl="0" animBg="1"/>
      <p:bldP spid="12" grpId="0" bldLvl="0" animBg="1"/>
      <p:bldP spid="14" grpId="0" bldLvl="0" animBg="1"/>
      <p:bldP spid="15" grpId="0" bldLvl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 bwMode="auto">
          <a:xfrm>
            <a:off x="756929" y="1284299"/>
            <a:ext cx="5766145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借助思维导图，理清写作思路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756928" y="1959750"/>
            <a:ext cx="7509886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题目小而准、摘要简洁全面、关键词准确规范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756928" y="2635201"/>
            <a:ext cx="9641714" cy="7067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</a:t>
            </a:r>
            <a:r>
              <a:rPr lang="en-US" altLang="zh-CN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引言-文献综述，分析过去研究的局限性，阐明自身的创新点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578760" y="26814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论文撰写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文献综述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9835" y="547293"/>
            <a:ext cx="2852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i="1" dirty="0">
                <a:solidFill>
                  <a:srgbClr val="3D3F41"/>
                </a:solidFill>
                <a:latin typeface="黑体" panose="02010609060101010101" charset="-122"/>
                <a:ea typeface="黑体" panose="02010609060101010101" charset="-122"/>
              </a:rPr>
              <a:t>回答</a:t>
            </a:r>
            <a:r>
              <a:rPr lang="zh-CN" altLang="en-US" sz="2400" i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为什么要研究？</a:t>
            </a:r>
            <a:endParaRPr lang="en-US" altLang="zh-CN" sz="2400" i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1666" y="2804049"/>
            <a:ext cx="321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）作者和年份堆砌陈述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）根据主题和原理加以概述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）对主题脉络进行梳理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箭头: 五边形 4"/>
          <p:cNvSpPr/>
          <p:nvPr/>
        </p:nvSpPr>
        <p:spPr>
          <a:xfrm>
            <a:off x="851690" y="1886373"/>
            <a:ext cx="2750910" cy="793630"/>
          </a:xfrm>
          <a:prstGeom prst="homePlat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阐述基本内容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箭头: 五边形 5"/>
          <p:cNvSpPr/>
          <p:nvPr/>
        </p:nvSpPr>
        <p:spPr>
          <a:xfrm>
            <a:off x="4096724" y="1886373"/>
            <a:ext cx="2834562" cy="79363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文献总结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（学术史回顾）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7425410" y="1886373"/>
            <a:ext cx="3966118" cy="793630"/>
          </a:xfrm>
          <a:prstGeom prst="homePlat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分析过去的局限性，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阐明创新点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690" y="1296289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写什么？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70974" y="2804049"/>
            <a:ext cx="4550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不要贬低别人，在肯定别人贡献的基础上，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围绕过去研究的缺陷，完整清晰地描述自己的解决思路，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体现为什么要研究？</a:t>
            </a:r>
            <a:endParaRPr lang="en-US" altLang="zh-CN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6928" y="3429000"/>
            <a:ext cx="110649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建议：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）引用的文献尽量在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年内，对于原创和基础的研究成果，可以引用早期论文；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）引用本领域高水平的中、英文文献，显示你的学术积累深厚；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）准确引用数据、文献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pPr algn="just"/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）适度表述局限性和创新性，客观公正评价别人的工作，不要把抬高自己研究的价值建立在贬低别人的工作之上慎用“第一”、“首次”、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“first time”, “first ever”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578760" y="26814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论文撰写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文献综述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6" grpId="0" bldLvl="0" animBg="1"/>
      <p:bldP spid="7" grpId="0" bldLvl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22615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0955" y="169545"/>
            <a:ext cx="1567815" cy="534670"/>
          </a:xfrm>
          <a:prstGeom prst="rect">
            <a:avLst/>
          </a:prstGeom>
        </p:spPr>
      </p:pic>
      <p:cxnSp>
        <p:nvCxnSpPr>
          <p:cNvPr id="20" name="直接连接符 19"/>
          <p:cNvCxnSpPr/>
          <p:nvPr userDrawn="1"/>
        </p:nvCxnSpPr>
        <p:spPr>
          <a:xfrm>
            <a:off x="670559" y="96266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48030" y="352425"/>
            <a:ext cx="3984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全球学术快报</a:t>
            </a:r>
            <a:endParaRPr lang="zh-CN" altLang="en-US" sz="28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1355" y="889000"/>
            <a:ext cx="10893425" cy="108775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知网携手国内外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万家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重要出版机构，来自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70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多个国家和地区，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累计资源总量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约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亿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篇，平均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每小时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更新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近万篇。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94" y="1597660"/>
            <a:ext cx="3385185" cy="2494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0" y="1808480"/>
            <a:ext cx="4130675" cy="234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38" y="4179570"/>
            <a:ext cx="4265295" cy="24561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820" y="4179570"/>
            <a:ext cx="4271645" cy="267843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578760" y="26814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论文撰写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正文撰写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756929" y="1284299"/>
            <a:ext cx="5766145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借助思维导图，理清写作思路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756928" y="1959750"/>
            <a:ext cx="7509886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 题目小而准、摘要简洁全面、关键词准确规范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756928" y="2635201"/>
            <a:ext cx="9641714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引言-文献综述，分析过去研究的局限性，阐明自身的创新点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756928" y="3310652"/>
            <a:ext cx="9641714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正文写作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 bwMode="auto">
          <a:xfrm>
            <a:off x="756927" y="3953626"/>
            <a:ext cx="10177747" cy="3987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🏷 结论—阐述工作揭示的原理和普遍性，解决了什么问题，有何意义等</a:t>
            </a:r>
            <a:endParaRPr lang="zh-CN" altLang="en-US" sz="20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94990" y="289732"/>
            <a:ext cx="930478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论文撰写</a:t>
            </a:r>
            <a:r>
              <a:rPr lang="en-US" altLang="zh-CN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参考文献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1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pic>
        <p:nvPicPr>
          <p:cNvPr id="6" name="图片 5" descr="屏幕快照 2020-09-08 21.45.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972820"/>
            <a:ext cx="11195050" cy="583311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606030" y="4411345"/>
            <a:ext cx="3999865" cy="786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740650" y="4486910"/>
            <a:ext cx="3952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单篇参考文献可直接点击原文献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引用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进行导出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59110" y="3860165"/>
            <a:ext cx="863600" cy="37401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703445" y="2068195"/>
            <a:ext cx="2591435" cy="328739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764655" y="897255"/>
            <a:ext cx="3999865" cy="786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899275" y="972820"/>
            <a:ext cx="3952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多篇参考文献可先选择文献，然后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导出与分析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导出文献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1" grpId="2" bldLvl="0" animBg="1"/>
      <p:bldP spid="12" grpId="1"/>
      <p:bldP spid="12" grpId="2"/>
      <p:bldP spid="7" grpId="0" bldLvl="0" animBg="1"/>
      <p:bldP spid="8" grpId="0" bldLvl="0" animBg="1"/>
      <p:bldP spid="9" grpId="1" animBg="1"/>
      <p:bldP spid="9" grpId="2" bldLvl="0" animBg="1"/>
      <p:bldP spid="10" grpId="1"/>
      <p:bldP spid="10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U{4T`{43MW6DPQ_7_9XUO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744220"/>
            <a:ext cx="11140440" cy="5931535"/>
          </a:xfrm>
          <a:prstGeom prst="rect">
            <a:avLst/>
          </a:prstGeom>
        </p:spPr>
      </p:pic>
      <p:grpSp>
        <p:nvGrpSpPr>
          <p:cNvPr id="15" name="Group 11"/>
          <p:cNvGrpSpPr/>
          <p:nvPr/>
        </p:nvGrpSpPr>
        <p:grpSpPr bwMode="auto">
          <a:xfrm>
            <a:off x="537845" y="2829560"/>
            <a:ext cx="11262995" cy="1193800"/>
            <a:chOff x="0" y="0"/>
            <a:chExt cx="18569" cy="1880"/>
          </a:xfrm>
        </p:grpSpPr>
        <p:sp>
          <p:nvSpPr>
            <p:cNvPr id="23556" name="AutoShape 12"/>
            <p:cNvSpPr>
              <a:spLocks noChangeArrowheads="1"/>
            </p:cNvSpPr>
            <p:nvPr/>
          </p:nvSpPr>
          <p:spPr bwMode="auto">
            <a:xfrm>
              <a:off x="0" y="315"/>
              <a:ext cx="10397" cy="11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round/>
            </a:ln>
          </p:spPr>
          <p:txBody>
            <a:bodyPr wrap="none" anchor="ctr"/>
            <a:lstStyle/>
            <a:p>
              <a:pPr algn="ctr">
                <a:buFont typeface="Arial" panose="020B0604020202090204" pitchFamily="34" charset="0"/>
                <a:buNone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年鉴 百科 词典 统计数据 图片 方法 概念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557" name="AutoShape 13"/>
            <p:cNvSpPr>
              <a:spLocks noChangeArrowheads="1"/>
            </p:cNvSpPr>
            <p:nvPr/>
          </p:nvSpPr>
          <p:spPr bwMode="auto">
            <a:xfrm>
              <a:off x="10421" y="600"/>
              <a:ext cx="1202" cy="600"/>
            </a:xfrm>
            <a:prstGeom prst="rightArrow">
              <a:avLst>
                <a:gd name="adj1" fmla="val 50000"/>
                <a:gd name="adj2" fmla="val 499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anchor="ctr"/>
            <a:lstStyle/>
            <a:p>
              <a:pPr>
                <a:buFont typeface="Arial" panose="020B0604020202090204" pitchFamily="34" charset="0"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558" name="正圆 1597"/>
            <p:cNvSpPr>
              <a:spLocks noChangeArrowheads="1"/>
            </p:cNvSpPr>
            <p:nvPr/>
          </p:nvSpPr>
          <p:spPr bwMode="auto">
            <a:xfrm>
              <a:off x="11935" y="0"/>
              <a:ext cx="6635" cy="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90204" pitchFamily="34" charset="0"/>
                <a:buNone/>
              </a:pPr>
              <a:r>
                <a:rPr lang="zh-CN" altLang="en-US" sz="2800">
                  <a:latin typeface="Arial" panose="020B0604020202090204" pitchFamily="34" charset="0"/>
                  <a:ea typeface="微软雅黑" panose="020B0503020204020204" charset="-122"/>
                </a:rPr>
                <a:t>事实性资料基础</a:t>
              </a:r>
              <a:endParaRPr lang="zh-CN" altLang="en-US" sz="2800">
                <a:latin typeface="Arial" panose="020B060402020209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486025" y="1719580"/>
            <a:ext cx="7759700" cy="7334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 bwMode="auto">
          <a:xfrm>
            <a:off x="658495" y="187325"/>
            <a:ext cx="665353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pc="100" dirty="0">
                <a:solidFill>
                  <a:srgbClr val="5B7198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实用工具</a:t>
            </a:r>
            <a:endParaRPr lang="zh-CN" altLang="en-US" sz="2800" b="1" spc="100" dirty="0">
              <a:solidFill>
                <a:srgbClr val="5B7198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5470" y="126365"/>
            <a:ext cx="10608945" cy="835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l" defTabSz="914400" eaLnBrk="0" hangingPunct="0">
              <a:lnSpc>
                <a:spcPct val="110000"/>
              </a:lnSpc>
              <a:buClr>
                <a:schemeClr val="accent1"/>
              </a:buClr>
              <a:buSzPct val="60000"/>
              <a:buFont typeface="Wingdings 3" panose="05040102010807070707" pitchFamily="18" charset="2"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sym typeface="+mn-ea"/>
              </a:rPr>
              <a:t>（1）写引文时，需要介绍各种概念，例如什么是车联网？怎么办？</a:t>
            </a:r>
            <a:endParaRPr kumimoji="0" lang="zh-CN" altLang="en-US" sz="2200" kern="1200" cap="none" spc="0" normalizeH="0" baseline="0" noProof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9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eaLnBrk="0" hangingPunct="0">
              <a:lnSpc>
                <a:spcPct val="110000"/>
              </a:lnSpc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sym typeface="+mn-ea"/>
              </a:rPr>
              <a:t>   ——利用百科、词典等工具书资源</a:t>
            </a:r>
            <a:endParaRPr lang="zh-CN" altLang="en-US" sz="2200"/>
          </a:p>
        </p:txBody>
      </p:sp>
      <p:pic>
        <p:nvPicPr>
          <p:cNvPr id="3" name="图片 2" descr="C:\Users\Luvian\Desktop\777.png77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3735" y="1121410"/>
            <a:ext cx="10633075" cy="515556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52570" y="3572510"/>
            <a:ext cx="7141845" cy="270446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zh-CN" sz="1800">
              <a:solidFill>
                <a:srgbClr val="000000"/>
              </a:solidFill>
              <a:latin typeface="Arial" panose="020B0604020202090204" pitchFamily="34" charset="0"/>
              <a:ea typeface="黑体" panose="02010609060101010101" charset="-122"/>
            </a:endParaRPr>
          </a:p>
        </p:txBody>
      </p:sp>
      <p:sp>
        <p:nvSpPr>
          <p:cNvPr id="5" name="圆角矩形 6"/>
          <p:cNvSpPr/>
          <p:nvPr/>
        </p:nvSpPr>
        <p:spPr>
          <a:xfrm>
            <a:off x="3411855" y="6276975"/>
            <a:ext cx="7357745" cy="53467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FFFFFF"/>
                </a:solidFill>
                <a:latin typeface="Verdana" panose="020B0604030504040204" charset="0"/>
                <a:ea typeface="宋体" panose="02010600030101010101" pitchFamily="2" charset="-122"/>
                <a:cs typeface="+mn-cs"/>
                <a:sym typeface="+mn-ea"/>
              </a:rPr>
              <a:t>百科、词典搜索：查找专业学术概念</a:t>
            </a:r>
            <a:endParaRPr kumimoji="0" lang="zh-CN" altLang="en-US" sz="2800" b="1" i="0" u="none" strike="noStrike" kern="1200" cap="none" spc="0" normalizeH="0" baseline="0" noProof="1">
              <a:solidFill>
                <a:srgbClr val="FFFFFF"/>
              </a:solidFill>
              <a:latin typeface="Verdana" panose="020B060403050404020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bldLvl="0" animBg="1"/>
      <p:bldP spid="10" grpId="1" animBg="1"/>
      <p:bldP spid="5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7"/>
          <p:cNvSpPr txBox="1"/>
          <p:nvPr/>
        </p:nvSpPr>
        <p:spPr>
          <a:xfrm>
            <a:off x="340360" y="161290"/>
            <a:ext cx="11064875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lnSpc>
                <a:spcPct val="110000"/>
              </a:lnSpc>
              <a:buClr>
                <a:schemeClr val="accent1"/>
              </a:buClr>
              <a:buSzPct val="60000"/>
              <a:buFont typeface="Wingdings 3" panose="05040102010807070707" pitchFamily="18" charset="2"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）在论文撰写或者教学中，想找一些专业图片，如“车联网”？——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CNKI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图片库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T([_6F06CPG4@CT4CKCEH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" y="795655"/>
            <a:ext cx="10779760" cy="5676900"/>
          </a:xfrm>
          <a:prstGeom prst="rect">
            <a:avLst/>
          </a:prstGeom>
        </p:spPr>
      </p:pic>
      <p:sp>
        <p:nvSpPr>
          <p:cNvPr id="5" name="矩形 3"/>
          <p:cNvSpPr/>
          <p:nvPr/>
        </p:nvSpPr>
        <p:spPr>
          <a:xfrm flipV="1">
            <a:off x="6887845" y="1883410"/>
            <a:ext cx="683895" cy="48069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buClr>
                <a:schemeClr val="accent1"/>
              </a:buClr>
              <a:buSzPct val="60000"/>
              <a:buFont typeface="Wingdings 3" panose="05040102010807070707" pitchFamily="18" charset="2"/>
            </a:pPr>
            <a:endParaRPr lang="zh-CN" altLang="en-US" sz="100" dirty="0">
              <a:solidFill>
                <a:srgbClr val="FFFFFF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 descr="C:\Users\Luvian\Desktop\888.png88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6033" y="795655"/>
            <a:ext cx="9640570" cy="5501005"/>
          </a:xfrm>
          <a:prstGeom prst="rect">
            <a:avLst/>
          </a:prstGeom>
        </p:spPr>
      </p:pic>
      <p:sp>
        <p:nvSpPr>
          <p:cNvPr id="7" name="AutoShape 3"/>
          <p:cNvSpPr/>
          <p:nvPr/>
        </p:nvSpPr>
        <p:spPr>
          <a:xfrm>
            <a:off x="5232024" y="5158458"/>
            <a:ext cx="5281695" cy="1621085"/>
          </a:xfrm>
          <a:prstGeom prst="wedgeRoundRectCallout">
            <a:avLst>
              <a:gd name="adj1" fmla="val -65449"/>
              <a:gd name="adj2" fmla="val -6172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lIns="48256" tIns="95667" rIns="48256" bIns="95667" anchor="ctr"/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kumimoji="0" lang="zh-CN" altLang="en-US" sz="100" b="1" i="0" u="none" strike="noStrike" kern="1200" cap="none" spc="0" normalizeH="0" baseline="0" noProof="1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  <a:cs typeface="+mn-cs"/>
                <a:sym typeface="+mn-ea"/>
              </a:rPr>
              <a:t>学术图片库</a:t>
            </a:r>
            <a:endParaRPr kumimoji="0" lang="zh-CN" altLang="en-US" sz="100" b="1" i="0" u="none" strike="noStrike" kern="1200" cap="none" spc="0" normalizeH="0" baseline="0" noProof="1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kumimoji="0" lang="zh-CN" altLang="en-US" sz="2135" b="1" i="0" u="none" strike="noStrike" kern="1200" cap="none" spc="0" normalizeH="0" baseline="0" noProof="1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en-US" altLang="zh-CN" sz="2135" b="1" i="0" u="none" strike="noStrike" kern="1200" cap="none" spc="0" normalizeH="0" baseline="0" noProof="1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  <a:cs typeface="+mn-cs"/>
                <a:sym typeface="+mn-ea"/>
              </a:rPr>
              <a:t>—</a:t>
            </a:r>
            <a:r>
              <a:rPr kumimoji="0" lang="zh-CN" altLang="en-US" sz="2135" b="1" i="0" u="none" strike="noStrike" kern="1200" cap="none" spc="0" normalizeH="0" baseline="0" noProof="1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  <a:cs typeface="+mn-cs"/>
                <a:sym typeface="+mn-ea"/>
              </a:rPr>
              <a:t>提供有出处来源的权威学术图片，</a:t>
            </a:r>
            <a:endParaRPr kumimoji="0" lang="en-US" altLang="zh-CN" sz="2135" b="1" i="0" u="none" strike="noStrike" kern="1200" cap="none" spc="0" normalizeH="0" baseline="0" noProof="1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kumimoji="0" lang="zh-CN" altLang="en-US" sz="2135" b="1" i="0" u="none" strike="noStrike" kern="1200" cap="none" spc="0" normalizeH="0" baseline="0" noProof="1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  <a:cs typeface="+mn-cs"/>
                <a:sym typeface="+mn-ea"/>
              </a:rPr>
              <a:t>用以丰富学术研究素材，</a:t>
            </a:r>
            <a:endParaRPr kumimoji="0" lang="en-US" altLang="zh-CN" sz="2135" b="1" i="0" u="none" strike="noStrike" kern="1200" cap="none" spc="0" normalizeH="0" baseline="0" noProof="1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kumimoji="0" lang="zh-CN" altLang="en-US" sz="2135" b="1" i="0" u="none" strike="noStrike" kern="1200" cap="none" spc="0" normalizeH="0" baseline="0" noProof="1">
                <a:solidFill>
                  <a:schemeClr val="bg1"/>
                </a:solidFill>
                <a:latin typeface="Arial" panose="020B0604020202090204" pitchFamily="34" charset="0"/>
                <a:ea typeface="宋体" panose="02010600030101010101" pitchFamily="2" charset="-122"/>
                <a:cs typeface="+mn-cs"/>
                <a:sym typeface="+mn-ea"/>
              </a:rPr>
              <a:t>作为绘图参照、形象化学术研究</a:t>
            </a:r>
            <a:endParaRPr kumimoji="0" lang="zh-CN" altLang="en-US" sz="2135" b="1" i="0" u="none" strike="noStrike" kern="1200" cap="none" spc="0" normalizeH="0" baseline="0" noProof="1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5470" y="126365"/>
            <a:ext cx="10608945" cy="1207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l" defTabSz="914400" eaLnBrk="0" hangingPunct="0">
              <a:lnSpc>
                <a:spcPct val="110000"/>
              </a:lnSpc>
              <a:buClr>
                <a:schemeClr val="accent1"/>
              </a:buClr>
              <a:buSzPct val="60000"/>
              <a:buFont typeface="Wingdings 3" panose="05040102010807070707" pitchFamily="18" charset="2"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sym typeface="+mn-ea"/>
              </a:rPr>
              <a:t>）写论文时涉及到专业词汇需要翻译时？想学习外文文献，需要进行长文本翻译时？</a:t>
            </a:r>
            <a:endParaRPr kumimoji="0" lang="zh-CN" altLang="en-US" sz="2200" kern="1200" cap="none" spc="0" normalizeH="0" baseline="0" noProof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9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eaLnBrk="0" hangingPunct="0">
              <a:lnSpc>
                <a:spcPct val="110000"/>
              </a:lnSpc>
              <a:buClr>
                <a:schemeClr val="accent1"/>
              </a:buClr>
              <a:buSzPct val="60000"/>
              <a:buFont typeface="Wingdings 3" panose="05040102010807070707" pitchFamily="18" charset="2"/>
              <a:buNone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sym typeface="+mn-ea"/>
              </a:rPr>
              <a:t>   ——利用知网翻译助手（学术专业性更强）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9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6640" y="1762760"/>
            <a:ext cx="6298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入口</a:t>
            </a:r>
            <a:r>
              <a:rPr lang="en-US" altLang="zh-CN"/>
              <a:t>1——</a:t>
            </a:r>
            <a:r>
              <a:rPr lang="zh-CN" altLang="en-US"/>
              <a:t>直接进入：</a:t>
            </a:r>
            <a:r>
              <a:rPr lang="en-US" altLang="zh-CN">
                <a:sym typeface="+mn-ea"/>
              </a:rPr>
              <a:t>https://dict.cnki.net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50831"/>
          <a:stretch>
            <a:fillRect/>
          </a:stretch>
        </p:blipFill>
        <p:spPr>
          <a:xfrm>
            <a:off x="1056640" y="2313305"/>
            <a:ext cx="9907270" cy="15405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8134" t="2149" r="8324" b="58887"/>
          <a:stretch>
            <a:fillRect/>
          </a:stretch>
        </p:blipFill>
        <p:spPr>
          <a:xfrm>
            <a:off x="367030" y="13335"/>
            <a:ext cx="11458575" cy="670750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48945" y="2515870"/>
            <a:ext cx="1393825" cy="4375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95020" y="3869055"/>
            <a:ext cx="4928870" cy="43624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/>
              <a:t>        </a:t>
            </a:r>
            <a:r>
              <a:rPr lang="en-US" altLang="zh-CN">
                <a:solidFill>
                  <a:srgbClr val="FF0000"/>
                </a:solidFill>
              </a:rPr>
              <a:t>                                                                           </a:t>
            </a:r>
            <a:endParaRPr lang="zh-CN" altLang="en-US" b="1">
              <a:solidFill>
                <a:srgbClr val="00206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29655" y="1200785"/>
            <a:ext cx="5281295" cy="4495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                               </a:t>
            </a:r>
            <a:r>
              <a:rPr lang="en-US" altLang="zh-CN" b="1">
                <a:solidFill>
                  <a:srgbClr val="002060"/>
                </a:solidFill>
              </a:rPr>
              <a:t>             </a:t>
            </a:r>
            <a:r>
              <a:rPr lang="zh-CN" altLang="en-US" b="1">
                <a:solidFill>
                  <a:srgbClr val="002060"/>
                </a:solidFill>
              </a:rPr>
              <a:t>直接翻译结果</a:t>
            </a:r>
            <a:endParaRPr lang="zh-CN" altLang="en-US" b="1">
              <a:solidFill>
                <a:srgbClr val="00206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94385" y="3177540"/>
            <a:ext cx="9820275" cy="637540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95020" y="5318125"/>
            <a:ext cx="4928870" cy="353695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129655" y="3668395"/>
            <a:ext cx="3361055" cy="838200"/>
          </a:xfrm>
          <a:prstGeom prst="wedgeRoundRectCallout">
            <a:avLst>
              <a:gd name="adj1" fmla="val -62758"/>
              <a:gd name="adj2" fmla="val -359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300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多部通用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专业词典，能够提供最权威的翻译结果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1127760" y="2971165"/>
            <a:ext cx="2113280" cy="9156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/>
          <p:nvPr/>
        </p:nvSpPr>
        <p:spPr>
          <a:xfrm>
            <a:off x="6129655" y="4745355"/>
            <a:ext cx="4649470" cy="1102995"/>
          </a:xfrm>
          <a:prstGeom prst="wedgeRoundRectCallout">
            <a:avLst>
              <a:gd name="adj1" fmla="val -62758"/>
              <a:gd name="adj2" fmla="val -359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基于</a:t>
            </a:r>
            <a:r>
              <a:rPr lang="en-US" altLang="zh-CN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CNKI</a:t>
            </a:r>
            <a:r>
              <a: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90204" pitchFamily="34" charset="0"/>
              </a:rPr>
              <a:t>大规模学术文献语料库而成的学术词典，</a:t>
            </a:r>
            <a:r>
              <a: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可提供多种翻译结果，能够补充专业词典更新慢或数量有限的不足。</a:t>
            </a:r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02890" y="6072505"/>
            <a:ext cx="424815" cy="245745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34" idx="0"/>
            <a:endCxn id="29" idx="2"/>
          </p:cNvCxnSpPr>
          <p:nvPr/>
        </p:nvCxnSpPr>
        <p:spPr>
          <a:xfrm flipV="1">
            <a:off x="3259455" y="3815080"/>
            <a:ext cx="2445385" cy="1503045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34" idx="2"/>
            <a:endCxn id="14" idx="0"/>
          </p:cNvCxnSpPr>
          <p:nvPr/>
        </p:nvCxnSpPr>
        <p:spPr>
          <a:xfrm flipH="1">
            <a:off x="3015615" y="5671820"/>
            <a:ext cx="243840" cy="400685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标注 18"/>
          <p:cNvSpPr/>
          <p:nvPr/>
        </p:nvSpPr>
        <p:spPr>
          <a:xfrm>
            <a:off x="3895725" y="4305300"/>
            <a:ext cx="5833110" cy="1331595"/>
          </a:xfrm>
          <a:prstGeom prst="wedgeRoundRectCallout">
            <a:avLst>
              <a:gd name="adj1" fmla="val -62758"/>
              <a:gd name="adj2" fmla="val -359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学术词典翻译结果可按学科分类，还能够统计该词出现在本学科内文献</a:t>
            </a:r>
            <a:r>
              <a:rPr lang="en-US" altLang="zh-CN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key words</a:t>
            </a:r>
            <a:r>
              <a:rPr lang="zh-CN" altLang="en-US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中的次数，并按词频由大到小排序，能够直接的参考依据。</a:t>
            </a:r>
            <a:endParaRPr lang="zh-CN" altLang="en-US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90204" pitchFamily="34" charset="0"/>
            </a:endParaRPr>
          </a:p>
        </p:txBody>
      </p:sp>
      <p:cxnSp>
        <p:nvCxnSpPr>
          <p:cNvPr id="21" name="直接箭头连接符 20"/>
          <p:cNvCxnSpPr>
            <a:endCxn id="34" idx="0"/>
          </p:cNvCxnSpPr>
          <p:nvPr/>
        </p:nvCxnSpPr>
        <p:spPr>
          <a:xfrm>
            <a:off x="1155700" y="2990850"/>
            <a:ext cx="2103755" cy="2327275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67030" y="160020"/>
            <a:ext cx="669988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l"/>
            <a:r>
              <a:rPr lang="zh-CN" altLang="en-US" sz="2800" b="1"/>
              <a:t>翻译案例：城市热岛效应（专业术语）</a:t>
            </a:r>
            <a:endParaRPr lang="zh-CN" sz="2800" b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2" grpId="0" bldLvl="0" animBg="1"/>
      <p:bldP spid="17" grpId="0" bldLvl="0" animBg="1"/>
      <p:bldP spid="7" grpId="0" bldLvl="0" animBg="1"/>
      <p:bldP spid="7" grpId="1" bldLvl="0" animBg="1"/>
      <p:bldP spid="17" grpId="1" bldLvl="0" animBg="1"/>
      <p:bldP spid="34" grpId="0" bldLvl="0" animBg="1"/>
      <p:bldP spid="13" grpId="0" bldLvl="0" animBg="1"/>
      <p:bldP spid="13" grpId="1" bldLvl="0" animBg="1"/>
      <p:bldP spid="29" grpId="0" bldLvl="0" animBg="1"/>
      <p:bldP spid="14" grpId="0" bldLvl="0" animBg="1"/>
      <p:bldP spid="19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2855" y="1910715"/>
            <a:ext cx="7129145" cy="35883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2165" y="377190"/>
            <a:ext cx="831088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4000" dirty="0" smtClean="0">
                <a:latin typeface="Arial" panose="020B0604020202090204" pitchFamily="34" charset="0"/>
                <a:ea typeface="微软雅黑" panose="020B0503020204020204" charset="-122"/>
              </a:rPr>
              <a:t>中国知网手机端——全球学术快报</a:t>
            </a:r>
            <a:endParaRPr lang="zh-CN" altLang="en-US" sz="4000" dirty="0" smtClean="0">
              <a:latin typeface="Arial" panose="020B0604020202090204" pitchFamily="34" charset="0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sz="4000" dirty="0" smtClean="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0875" y="2459990"/>
            <a:ext cx="4234180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accent6"/>
                </a:solidFill>
                <a:latin typeface="Arial" panose="020B0604020202090204" pitchFamily="34" charset="0"/>
                <a:ea typeface="微软雅黑" panose="020B0503020204020204" charset="-122"/>
              </a:rPr>
              <a:t>     </a:t>
            </a:r>
            <a:r>
              <a:rPr lang="zh-CN" altLang="en-US" sz="2400" dirty="0" smtClean="0">
                <a:solidFill>
                  <a:schemeClr val="tx1"/>
                </a:solidFill>
                <a:latin typeface="Arial" panose="020B0604020202090204" pitchFamily="34" charset="0"/>
                <a:ea typeface="微软雅黑" panose="020B0503020204020204" charset="-122"/>
              </a:rPr>
              <a:t>《全球学术快报》是面向高校学生、教师、科研工作者开发的以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90204" pitchFamily="34" charset="0"/>
                <a:ea typeface="微软雅黑" panose="020B0503020204020204" charset="-122"/>
              </a:rPr>
              <a:t>开展知识移动服务、促进资源共享和移动应用</a:t>
            </a:r>
            <a:r>
              <a:rPr lang="zh-CN" altLang="en-US" sz="2400" dirty="0" smtClean="0">
                <a:solidFill>
                  <a:schemeClr val="tx1"/>
                </a:solidFill>
                <a:latin typeface="Arial" panose="020B0604020202090204" pitchFamily="34" charset="0"/>
                <a:ea typeface="微软雅黑" panose="020B0503020204020204" charset="-122"/>
              </a:rPr>
              <a:t>为目的推出的一款移动服务工具。</a:t>
            </a:r>
            <a:endParaRPr lang="zh-CN" altLang="en-US" sz="2400" dirty="0" smtClean="0">
              <a:solidFill>
                <a:schemeClr val="tx1"/>
              </a:solidFill>
              <a:latin typeface="Arial" panose="020B060402020209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2165" y="1466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1400" dirty="0" smtClean="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2165" y="377190"/>
            <a:ext cx="407289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Arial" panose="020B0604020202090204" pitchFamily="34" charset="0"/>
                <a:ea typeface="微软雅黑" panose="020B0503020204020204" charset="-122"/>
              </a:rPr>
              <a:t>产 品 功能</a:t>
            </a:r>
            <a:endParaRPr lang="zh-CN" altLang="en-US" sz="2400" dirty="0" smtClean="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061255" y="2600628"/>
            <a:ext cx="2353367" cy="2347352"/>
          </a:xfrm>
          <a:prstGeom prst="ellipse">
            <a:avLst/>
          </a:prstGeom>
          <a:solidFill>
            <a:srgbClr val="EDF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noProof="1">
                <a:solidFill>
                  <a:srgbClr val="869BB1"/>
                </a:solidFill>
                <a:latin typeface="微软雅黑" panose="020B0503020204020204" charset="-122"/>
                <a:ea typeface="微软雅黑" panose="020B0503020204020204" charset="-122"/>
              </a:rPr>
              <a:t>功能模块</a:t>
            </a:r>
            <a:endParaRPr lang="zh-CN" altLang="en-US" sz="2000" b="1" strike="noStrike" noProof="1">
              <a:solidFill>
                <a:srgbClr val="869BB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935189" y="2234565"/>
            <a:ext cx="1033345" cy="1030704"/>
          </a:xfrm>
          <a:prstGeom prst="ellipse">
            <a:avLst/>
          </a:prstGeom>
          <a:solidFill>
            <a:srgbClr val="56B1EA"/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20000"/>
              </a:lnSpc>
            </a:pPr>
            <a:r>
              <a:rPr lang="zh-CN" altLang="en-US" sz="2000" b="1" strike="noStrike" kern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检索</a:t>
            </a:r>
            <a:endParaRPr lang="zh-CN" altLang="en-US" sz="2000" b="1" strike="noStrike" kern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20000"/>
              </a:lnSpc>
            </a:pPr>
            <a:r>
              <a:rPr lang="zh-CN" altLang="en-US" sz="2000" b="1" strike="noStrike" kern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</a:t>
            </a:r>
            <a:endParaRPr lang="zh-CN" altLang="en-US" sz="2000" b="1" strike="noStrike" noProof="1"/>
          </a:p>
        </p:txBody>
      </p:sp>
      <p:sp>
        <p:nvSpPr>
          <p:cNvPr id="30" name="椭圆 29"/>
          <p:cNvSpPr/>
          <p:nvPr/>
        </p:nvSpPr>
        <p:spPr>
          <a:xfrm>
            <a:off x="3479259" y="3737610"/>
            <a:ext cx="1033345" cy="1030704"/>
          </a:xfrm>
          <a:prstGeom prst="ellipse">
            <a:avLst/>
          </a:prstGeom>
          <a:solidFill>
            <a:srgbClr val="FCA808"/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strike="noStrike" kern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</a:t>
            </a:r>
            <a:endParaRPr lang="zh-CN" altLang="en-US" sz="2000" b="1" strike="noStrike" noProof="1"/>
          </a:p>
        </p:txBody>
      </p:sp>
      <p:sp>
        <p:nvSpPr>
          <p:cNvPr id="31" name="椭圆 30"/>
          <p:cNvSpPr/>
          <p:nvPr/>
        </p:nvSpPr>
        <p:spPr>
          <a:xfrm>
            <a:off x="5513800" y="2185670"/>
            <a:ext cx="1034678" cy="1032034"/>
          </a:xfrm>
          <a:prstGeom prst="ellipse">
            <a:avLst/>
          </a:prstGeom>
          <a:solidFill>
            <a:srgbClr val="FF3646"/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kern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定制</a:t>
            </a:r>
            <a:endParaRPr lang="zh-CN" altLang="en-US" sz="2000" b="1" strike="noStrike" noProof="1"/>
          </a:p>
        </p:txBody>
      </p:sp>
      <p:sp>
        <p:nvSpPr>
          <p:cNvPr id="32" name="椭圆 31"/>
          <p:cNvSpPr/>
          <p:nvPr/>
        </p:nvSpPr>
        <p:spPr>
          <a:xfrm>
            <a:off x="4741639" y="4366260"/>
            <a:ext cx="1033345" cy="1030704"/>
          </a:xfrm>
          <a:prstGeom prst="ellipse">
            <a:avLst/>
          </a:prstGeom>
          <a:solidFill>
            <a:srgbClr val="9891F6"/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kern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同步</a:t>
            </a:r>
            <a:endParaRPr lang="zh-CN" altLang="en-US" sz="2000" b="1" strike="noStrike" noProof="1"/>
          </a:p>
        </p:txBody>
      </p:sp>
      <p:sp>
        <p:nvSpPr>
          <p:cNvPr id="10249" name="文本框 10"/>
          <p:cNvSpPr txBox="1"/>
          <p:nvPr/>
        </p:nvSpPr>
        <p:spPr>
          <a:xfrm>
            <a:off x="935457" y="2392666"/>
            <a:ext cx="2660038" cy="113755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幼圆" panose="02010509060101010101" pitchFamily="49" charset="-122"/>
              </a:rPr>
              <a:t>文献、出版物检索，用户随时随地查看、下载、阅读文献；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幼圆" panose="02010509060101010101" pitchFamily="49" charset="-122"/>
            </a:endParaRPr>
          </a:p>
        </p:txBody>
      </p:sp>
      <p:sp>
        <p:nvSpPr>
          <p:cNvPr id="10251" name="文本框 13"/>
          <p:cNvSpPr txBox="1"/>
          <p:nvPr/>
        </p:nvSpPr>
        <p:spPr>
          <a:xfrm>
            <a:off x="6652062" y="1897364"/>
            <a:ext cx="2660038" cy="8102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90204" pitchFamily="34" charset="0"/>
              </a:rPr>
              <a:t>定制学科、期刊、项目、学者、热点、主题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10252" name="文本框 14"/>
          <p:cNvSpPr txBox="1"/>
          <p:nvPr/>
        </p:nvSpPr>
        <p:spPr>
          <a:xfrm>
            <a:off x="5297920" y="5504175"/>
            <a:ext cx="2660038" cy="113755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幼圆" panose="02010509060101010101" pitchFamily="49" charset="-122"/>
              </a:rPr>
              <a:t>下载的文件跨平台同步，标注信息同步，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幼圆" panose="02010509060101010101" pitchFamily="49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幼圆" panose="02010509060101010101" pitchFamily="49" charset="-122"/>
              </a:rPr>
              <a:t>个人信息跨平台同步；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幼圆" panose="02010509060101010101" pitchFamily="49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956395" y="3582670"/>
            <a:ext cx="1034012" cy="1030039"/>
          </a:xfrm>
          <a:prstGeom prst="ellipse">
            <a:avLst/>
          </a:prstGeom>
          <a:solidFill>
            <a:srgbClr val="31BD7F"/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kern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推送</a:t>
            </a:r>
            <a:endParaRPr lang="zh-CN" altLang="en-US" sz="2000" b="1" strike="noStrike" noProof="1"/>
          </a:p>
        </p:txBody>
      </p:sp>
      <p:sp>
        <p:nvSpPr>
          <p:cNvPr id="10254" name="文本框 19"/>
          <p:cNvSpPr txBox="1"/>
          <p:nvPr/>
        </p:nvSpPr>
        <p:spPr>
          <a:xfrm>
            <a:off x="6993374" y="3819832"/>
            <a:ext cx="2875041" cy="14976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90204" pitchFamily="34" charset="0"/>
              </a:rPr>
              <a:t>据用户特征，为用户主动作出个性化的推荐；减少用户输入的繁琐性，提高我们的服务水平；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90204" pitchFamily="34" charset="0"/>
            </a:endParaRPr>
          </a:p>
        </p:txBody>
      </p:sp>
      <p:sp>
        <p:nvSpPr>
          <p:cNvPr id="10250" name="文本框 12"/>
          <p:cNvSpPr txBox="1"/>
          <p:nvPr/>
        </p:nvSpPr>
        <p:spPr>
          <a:xfrm>
            <a:off x="902120" y="4200833"/>
            <a:ext cx="2660038" cy="113755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幼圆" panose="02010509060101010101" pitchFamily="49" charset="-122"/>
              </a:rPr>
              <a:t>机构账号绑定，漫游权限管理；已下载文献管理，个人信息管理；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5927" y="21037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</a:rPr>
              <a:t>首页展示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19" name="图片 6" descr="pho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90" y="-88265"/>
            <a:ext cx="425958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30" y="855345"/>
            <a:ext cx="3492500" cy="527812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 bwMode="auto">
          <a:xfrm>
            <a:off x="2404571" y="3425263"/>
            <a:ext cx="4842049" cy="2398986"/>
            <a:chOff x="4662" y="5920"/>
            <a:chExt cx="7030" cy="3774"/>
          </a:xfrm>
        </p:grpSpPr>
        <p:sp>
          <p:nvSpPr>
            <p:cNvPr id="7" name="椭圆 6"/>
            <p:cNvSpPr/>
            <p:nvPr/>
          </p:nvSpPr>
          <p:spPr>
            <a:xfrm>
              <a:off x="4662" y="5920"/>
              <a:ext cx="2240" cy="193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2DD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90204" pitchFamily="34" charset="0"/>
                <a:buNone/>
                <a:defRPr/>
              </a:pPr>
              <a:endParaRPr lang="zh-CN" altLang="en-US" sz="1400" noProof="1">
                <a:solidFill>
                  <a:srgbClr val="179FC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17"/>
            <p:cNvSpPr txBox="1">
              <a:spLocks noChangeArrowheads="1"/>
            </p:cNvSpPr>
            <p:nvPr/>
          </p:nvSpPr>
          <p:spPr bwMode="auto">
            <a:xfrm>
              <a:off x="4766" y="6165"/>
              <a:ext cx="2046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rgbClr val="00B0F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图书馆</a:t>
              </a:r>
              <a:endParaRPr lang="zh-CN" altLang="en-US" sz="16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1200" b="1" dirty="0">
                  <a:solidFill>
                    <a:srgbClr val="00B0F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学科  项目   期刊  主题 学者 热点</a:t>
              </a:r>
              <a:endParaRPr lang="zh-CN" altLang="en-US" sz="12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cxnSp>
          <p:nvCxnSpPr>
            <p:cNvPr id="9" name="肘形连接符 35"/>
            <p:cNvCxnSpPr/>
            <p:nvPr/>
          </p:nvCxnSpPr>
          <p:spPr>
            <a:xfrm rot="10800000">
              <a:off x="6912" y="6802"/>
              <a:ext cx="4780" cy="2892"/>
            </a:xfrm>
            <a:prstGeom prst="bentConnector3">
              <a:avLst>
                <a:gd name="adj1" fmla="val -496"/>
              </a:avLst>
            </a:prstGeom>
            <a:ln w="25400">
              <a:solidFill>
                <a:srgbClr val="2DD0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 bwMode="auto">
          <a:xfrm>
            <a:off x="1228725" y="727477"/>
            <a:ext cx="7440295" cy="5045943"/>
            <a:chOff x="1633" y="2998"/>
            <a:chExt cx="10279" cy="6748"/>
          </a:xfrm>
        </p:grpSpPr>
        <p:sp>
          <p:nvSpPr>
            <p:cNvPr id="11" name="椭圆 10"/>
            <p:cNvSpPr/>
            <p:nvPr/>
          </p:nvSpPr>
          <p:spPr>
            <a:xfrm>
              <a:off x="1633" y="2998"/>
              <a:ext cx="1920" cy="170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3C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90204" pitchFamily="34" charset="0"/>
                <a:buNone/>
                <a:defRPr/>
              </a:pPr>
              <a:endParaRPr lang="zh-CN" sz="1400" noProof="1">
                <a:solidFill>
                  <a:srgbClr val="179FC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16"/>
            <p:cNvSpPr txBox="1">
              <a:spLocks noChangeArrowheads="1"/>
            </p:cNvSpPr>
            <p:nvPr/>
          </p:nvSpPr>
          <p:spPr bwMode="auto">
            <a:xfrm>
              <a:off x="1642" y="3263"/>
              <a:ext cx="1959" cy="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rgbClr val="1D8D35"/>
                  </a:solidFill>
                  <a:latin typeface="微软雅黑" panose="020B0503020204020204" charset="-122"/>
                  <a:ea typeface="微软雅黑" panose="020B0503020204020204" charset="-122"/>
                </a:rPr>
                <a:t>资料库</a:t>
              </a:r>
              <a:endParaRPr lang="zh-CN" altLang="en-US" sz="1200" dirty="0">
                <a:solidFill>
                  <a:srgbClr val="1D8D3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eaLnBrk="1" hangingPunct="1"/>
              <a:r>
                <a:rPr lang="zh-CN" altLang="en-US" sz="1600" dirty="0">
                  <a:solidFill>
                    <a:srgbClr val="1D8D35"/>
                  </a:solidFill>
                  <a:latin typeface="微软雅黑" panose="020B0503020204020204" charset="-122"/>
                  <a:ea typeface="微软雅黑" panose="020B0503020204020204" charset="-122"/>
                </a:rPr>
                <a:t>文献下载、阅读、管理</a:t>
              </a:r>
              <a:endParaRPr lang="zh-CN" altLang="en-US" sz="1600" dirty="0">
                <a:solidFill>
                  <a:srgbClr val="1D8D3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肘形连接符 45"/>
            <p:cNvCxnSpPr/>
            <p:nvPr/>
          </p:nvCxnSpPr>
          <p:spPr>
            <a:xfrm rot="10800000">
              <a:off x="3553" y="4239"/>
              <a:ext cx="8359" cy="5507"/>
            </a:xfrm>
            <a:prstGeom prst="bentConnector3">
              <a:avLst>
                <a:gd name="adj1" fmla="val 177"/>
              </a:avLst>
            </a:prstGeom>
            <a:ln w="28575">
              <a:solidFill>
                <a:srgbClr val="56DE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 bwMode="auto">
          <a:xfrm>
            <a:off x="2705100" y="4799330"/>
            <a:ext cx="6661785" cy="1201420"/>
            <a:chOff x="6831" y="8692"/>
            <a:chExt cx="9427" cy="1893"/>
          </a:xfrm>
        </p:grpSpPr>
        <p:grpSp>
          <p:nvGrpSpPr>
            <p:cNvPr id="15" name="组合 39"/>
            <p:cNvGrpSpPr/>
            <p:nvPr/>
          </p:nvGrpSpPr>
          <p:grpSpPr bwMode="auto">
            <a:xfrm>
              <a:off x="6831" y="8692"/>
              <a:ext cx="2174" cy="1893"/>
              <a:chOff x="9937" y="7488"/>
              <a:chExt cx="2534" cy="2205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10103" y="7488"/>
                <a:ext cx="2205" cy="2205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90204" pitchFamily="34" charset="0"/>
                  <a:buNone/>
                  <a:defRPr/>
                </a:pPr>
                <a:endParaRPr lang="zh-CN" altLang="en-US" sz="1400" noProof="1">
                  <a:solidFill>
                    <a:srgbClr val="179FCD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" name="文本框 18"/>
              <p:cNvSpPr txBox="1">
                <a:spLocks noChangeArrowheads="1"/>
              </p:cNvSpPr>
              <p:nvPr/>
            </p:nvSpPr>
            <p:spPr bwMode="auto">
              <a:xfrm>
                <a:off x="9937" y="7899"/>
                <a:ext cx="2534" cy="1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1pPr>
                <a:lvl2pPr marL="742950" indent="-285750"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2pPr>
                <a:lvl3pPr marL="1143000" indent="-228600"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3pPr>
                <a:lvl4pPr marL="1600200" indent="-228600"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4pPr>
                <a:lvl5pPr marL="2057400" indent="-228600"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黑体" panose="02010609060101010101" charset="-122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</a:pPr>
                <a:r>
                  <a:rPr lang="zh-CN" altLang="en-US" sz="1600" b="1">
                    <a:solidFill>
                      <a:srgbClr val="91661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个人管理</a:t>
                </a:r>
                <a:endParaRPr lang="en-US" altLang="zh-CN" sz="1600">
                  <a:solidFill>
                    <a:srgbClr val="91661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eaLnBrk="1" hangingPunct="1">
                  <a:lnSpc>
                    <a:spcPct val="110000"/>
                  </a:lnSpc>
                </a:pPr>
                <a:r>
                  <a:rPr lang="zh-CN" altLang="en-US" sz="1200">
                    <a:solidFill>
                      <a:srgbClr val="91661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 设置 账户</a:t>
                </a:r>
                <a:endParaRPr lang="en-US" altLang="zh-CN" sz="1200">
                  <a:solidFill>
                    <a:srgbClr val="91661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eaLnBrk="1" hangingPunct="1">
                  <a:lnSpc>
                    <a:spcPct val="110000"/>
                  </a:lnSpc>
                </a:pPr>
                <a:r>
                  <a:rPr lang="zh-CN" altLang="en-US" sz="1200">
                    <a:solidFill>
                      <a:srgbClr val="91661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资料</a:t>
                </a:r>
                <a:endParaRPr lang="zh-CN" altLang="en-US" sz="1200">
                  <a:solidFill>
                    <a:srgbClr val="91661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eaLnBrk="1" hangingPunct="1">
                  <a:lnSpc>
                    <a:spcPct val="110000"/>
                  </a:lnSpc>
                </a:pPr>
                <a:endParaRPr lang="zh-CN" altLang="en-US" sz="1000">
                  <a:solidFill>
                    <a:srgbClr val="916613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16" name="肘形连接符 46"/>
            <p:cNvCxnSpPr/>
            <p:nvPr/>
          </p:nvCxnSpPr>
          <p:spPr>
            <a:xfrm rot="10800000">
              <a:off x="8851" y="9654"/>
              <a:ext cx="7407" cy="577"/>
            </a:xfrm>
            <a:prstGeom prst="bentConnector3">
              <a:avLst>
                <a:gd name="adj1" fmla="val 64"/>
              </a:avLst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 bwMode="auto">
          <a:xfrm>
            <a:off x="1628140" y="2088515"/>
            <a:ext cx="6324600" cy="3705225"/>
            <a:chOff x="4998" y="6136"/>
            <a:chExt cx="6712" cy="3464"/>
          </a:xfrm>
        </p:grpSpPr>
        <p:sp>
          <p:nvSpPr>
            <p:cNvPr id="5" name="椭圆 4"/>
            <p:cNvSpPr/>
            <p:nvPr/>
          </p:nvSpPr>
          <p:spPr>
            <a:xfrm>
              <a:off x="5224" y="6136"/>
              <a:ext cx="1674" cy="1123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90204" pitchFamily="34" charset="0"/>
                <a:buNone/>
                <a:defRPr/>
              </a:pPr>
              <a:endParaRPr lang="zh-CN" altLang="en-US" sz="1400" noProof="1">
                <a:solidFill>
                  <a:srgbClr val="179FC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7"/>
            <p:cNvSpPr txBox="1">
              <a:spLocks noChangeArrowheads="1"/>
            </p:cNvSpPr>
            <p:nvPr/>
          </p:nvSpPr>
          <p:spPr bwMode="auto">
            <a:xfrm>
              <a:off x="4998" y="6332"/>
              <a:ext cx="2034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1pPr>
              <a:lvl2pPr marL="742950" indent="-28575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2pPr>
              <a:lvl3pPr marL="11430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3pPr>
              <a:lvl4pPr marL="16002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4pPr>
              <a:lvl5pPr marL="2057400" indent="-228600"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学术圈</a:t>
              </a:r>
              <a:endParaRPr lang="zh-CN" altLang="en-US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1200" b="1" dirty="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关注 动态</a:t>
              </a:r>
              <a:endParaRPr lang="zh-CN" altLang="en-US" sz="12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  <a:p>
              <a:pPr algn="ctr" eaLnBrk="1" hangingPunct="1"/>
              <a:r>
                <a:rPr lang="zh-CN" altLang="en-US" sz="1200" b="1" dirty="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 帖子 浏览</a:t>
              </a:r>
              <a:endParaRPr lang="zh-CN" altLang="en-US" sz="12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cxnSp>
          <p:nvCxnSpPr>
            <p:cNvPr id="21" name="肘形连接符 35"/>
            <p:cNvCxnSpPr/>
            <p:nvPr/>
          </p:nvCxnSpPr>
          <p:spPr>
            <a:xfrm rot="10800000">
              <a:off x="6930" y="6708"/>
              <a:ext cx="4780" cy="2892"/>
            </a:xfrm>
            <a:prstGeom prst="bentConnector3">
              <a:avLst>
                <a:gd name="adj1" fmla="val -496"/>
              </a:avLst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427990" y="4864100"/>
            <a:ext cx="20485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知网个人账号登陆，进入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我的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模块，点击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账号关联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，在连接校园网情况下，点击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IP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关联即可。</a:t>
            </a:r>
            <a:r>
              <a:rPr lang="en-US" altLang="zh-CN"/>
              <a:t> 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670222" y="322116"/>
            <a:ext cx="10850285" cy="706716"/>
            <a:chOff x="1055" y="507"/>
            <a:chExt cx="17088" cy="1113"/>
          </a:xfrm>
        </p:grpSpPr>
        <p:sp>
          <p:nvSpPr>
            <p:cNvPr id="10" name="矩形 9"/>
            <p:cNvSpPr/>
            <p:nvPr/>
          </p:nvSpPr>
          <p:spPr>
            <a:xfrm>
              <a:off x="2723" y="507"/>
              <a:ext cx="13359" cy="11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63930"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登录方法  </a:t>
              </a:r>
              <a:r>
                <a:rPr lang="zh-CN" altLang="en-US" sz="24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网址：www.cnki.net</a:t>
              </a:r>
              <a:r>
                <a:rPr lang="en-US" altLang="zh-CN" sz="24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/</a:t>
              </a:r>
              <a:r>
                <a:rPr lang="zh-CN" altLang="en-US" sz="24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百度中国知网进入官网</a:t>
              </a:r>
              <a:endPara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cxnSp>
          <p:nvCxnSpPr>
            <p:cNvPr id="20" name="直接连接符 19"/>
            <p:cNvCxnSpPr/>
            <p:nvPr userDrawn="1"/>
          </p:nvCxnSpPr>
          <p:spPr>
            <a:xfrm>
              <a:off x="1055" y="1620"/>
              <a:ext cx="1708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032" y="1512041"/>
            <a:ext cx="11337303" cy="52759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36609" y="5748547"/>
            <a:ext cx="8851414" cy="821645"/>
          </a:xfrm>
          <a:prstGeom prst="rect">
            <a:avLst/>
          </a:prstGeom>
          <a:solidFill>
            <a:srgbClr val="FD8B07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1" rIns="96011" anchor="ctr">
            <a:normAutofit fontScale="85000"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zh-CN" altLang="en-US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提醒：默认</a:t>
            </a:r>
            <a:r>
              <a:rPr lang="en-US" altLang="zh-CN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IP</a:t>
            </a:r>
            <a:r>
              <a:rPr lang="zh-CN" altLang="en-US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范围登录，须在单位</a:t>
            </a:r>
            <a:r>
              <a:rPr lang="en-US" altLang="zh-CN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IP</a:t>
            </a:r>
            <a:r>
              <a:rPr lang="zh-CN" altLang="en-US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范围内使用</a:t>
            </a:r>
            <a:endParaRPr lang="zh-CN" altLang="en-US" sz="3600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670223" y="996449"/>
            <a:ext cx="10384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393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思源黑体" panose="020B0400000000000000" pitchFamily="34" charset="-122"/>
              </a:rPr>
              <a:t>方式：</a:t>
            </a:r>
            <a:endParaRPr lang="zh-CN" altLang="en-US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思源黑体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122" y="1814913"/>
            <a:ext cx="3409763" cy="3933609"/>
          </a:xfrm>
          <a:prstGeom prst="rect">
            <a:avLst/>
          </a:prstGeom>
        </p:spPr>
      </p:pic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3"/>
          <a:srcRect t="16871" b="16381"/>
          <a:stretch>
            <a:fillRect/>
          </a:stretch>
        </p:blipFill>
        <p:spPr>
          <a:xfrm>
            <a:off x="9418139" y="164644"/>
            <a:ext cx="2370325" cy="744179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>
            <a:off x="8213725" y="2553970"/>
            <a:ext cx="1048385" cy="1325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812165" y="255270"/>
            <a:ext cx="407289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Arial" panose="020B0604020202090204" pitchFamily="34" charset="0"/>
                <a:ea typeface="微软雅黑" panose="020B0503020204020204" charset="-122"/>
              </a:rPr>
              <a:t>文献获取方式</a:t>
            </a:r>
            <a:endParaRPr lang="zh-CN" altLang="en-US" sz="2400" dirty="0" smtClean="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623" y="1842770"/>
            <a:ext cx="3632200" cy="31699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6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获取文献方式</a:t>
            </a:r>
            <a:endParaRPr lang="en-US" altLang="zh-CN" sz="26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65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检索：简单检索</a:t>
            </a:r>
            <a:endParaRPr lang="en-US" altLang="zh-CN" sz="2665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65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endParaRPr lang="en-US" altLang="zh-CN" sz="2665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65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出版物检索</a:t>
            </a:r>
            <a:endParaRPr lang="zh-CN" altLang="en-US" sz="2665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6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66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定制：智能推送</a:t>
            </a:r>
            <a:endParaRPr lang="zh-CN" altLang="en-US" sz="2665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 descr="C8A461DAF5655E034FF5CE435BC59E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730" y="450215"/>
            <a:ext cx="3559175" cy="6330950"/>
          </a:xfrm>
          <a:prstGeom prst="rect">
            <a:avLst/>
          </a:prstGeom>
        </p:spPr>
      </p:pic>
      <p:pic>
        <p:nvPicPr>
          <p:cNvPr id="13" name="图片 12" descr="1ECED3116692C5DFC7FB6C1B3647958E"/>
          <p:cNvPicPr>
            <a:picLocks noChangeAspect="1"/>
          </p:cNvPicPr>
          <p:nvPr/>
        </p:nvPicPr>
        <p:blipFill>
          <a:blip r:embed="rId2"/>
          <a:srcRect b="4716"/>
          <a:stretch>
            <a:fillRect/>
          </a:stretch>
        </p:blipFill>
        <p:spPr>
          <a:xfrm>
            <a:off x="8143875" y="433070"/>
            <a:ext cx="3739515" cy="6338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377858" y="1412777"/>
            <a:ext cx="4992556" cy="1365273"/>
          </a:xfrm>
          <a:prstGeom prst="rect">
            <a:avLst/>
          </a:prstGeom>
          <a:solidFill>
            <a:srgbClr val="C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numCol="1" rtlCol="0" anchor="ctr">
            <a:prstTxWarp prst="textPlain">
              <a:avLst/>
            </a:prstTxWarp>
          </a:bodyPr>
          <a:lstStyle/>
          <a:p>
            <a:pPr algn="ctr"/>
            <a:r>
              <a:rPr lang="en-US" altLang="zh-CN" sz="11735" spc="400" dirty="0">
                <a:ln w="3175">
                  <a:noFill/>
                </a:ln>
                <a:solidFill>
                  <a:srgbClr val="1E6484"/>
                </a:solidFill>
                <a:latin typeface="Impact" panose="020B0806030902050204" pitchFamily="34" charset="0"/>
                <a:ea typeface="段宁毛笔行书" panose="03000509000000000000" pitchFamily="65" charset="-122"/>
                <a:cs typeface="Aharoni" panose="02010803020104030203" pitchFamily="2" charset="-79"/>
              </a:rPr>
              <a:t>THANKS</a:t>
            </a:r>
            <a:endParaRPr lang="zh-CN" altLang="en-US" sz="4265" spc="400" dirty="0">
              <a:ln w="3175">
                <a:noFill/>
              </a:ln>
              <a:solidFill>
                <a:srgbClr val="1E6484"/>
              </a:solidFill>
              <a:latin typeface="Impact" panose="020B0806030902050204" pitchFamily="34" charset="0"/>
              <a:ea typeface="段宁毛笔行书" panose="03000509000000000000" pitchFamily="65" charset="-122"/>
              <a:cs typeface="Aharoni" panose="02010803020104030203" pitchFamily="2" charset="-79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2265" y="3029717"/>
            <a:ext cx="7143751" cy="2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</a:pPr>
            <a:r>
              <a:rPr lang="zh-CN" altLang="en-US" sz="2135" b="1" dirty="0">
                <a:solidFill>
                  <a:srgbClr val="3D4044"/>
                </a:solidFill>
                <a:latin typeface="微软雅黑" panose="020B0503020204020204" charset="-122"/>
                <a:ea typeface="微软雅黑" panose="020B0503020204020204" charset="-122"/>
              </a:rPr>
              <a:t>同方知网（北京）技术有限公司</a:t>
            </a:r>
            <a:endParaRPr lang="zh-CN" altLang="en-US" sz="2135" b="1" dirty="0">
              <a:solidFill>
                <a:srgbClr val="3D404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</a:pPr>
            <a:r>
              <a:rPr lang="zh-CN" altLang="en-US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地址：北京市海淀区西小口路</a:t>
            </a:r>
            <a:r>
              <a:rPr lang="en-US" altLang="zh-CN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66</a:t>
            </a:r>
            <a:r>
              <a:rPr lang="zh-CN" altLang="en-US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号东升科技园北领地</a:t>
            </a:r>
            <a:r>
              <a:rPr lang="en-US" altLang="zh-CN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A1</a:t>
            </a:r>
            <a:r>
              <a:rPr lang="zh-CN" altLang="en-US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楼</a:t>
            </a:r>
            <a:endParaRPr lang="en-US" altLang="zh-CN" sz="2135" dirty="0">
              <a:solidFill>
                <a:srgbClr val="3D3E4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</a:pPr>
            <a:r>
              <a:rPr lang="zh-CN" altLang="en-US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湖北分公司：武汉市洪山区鲁磨路盈龙科技创业大厦</a:t>
            </a:r>
            <a:r>
              <a:rPr lang="en-US" altLang="zh-CN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层</a:t>
            </a:r>
            <a:endParaRPr lang="zh-CN" altLang="en-US" sz="2135" dirty="0">
              <a:solidFill>
                <a:srgbClr val="3D3E4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</a:pPr>
            <a:r>
              <a:rPr lang="en-US" altLang="zh-CN" sz="2135" dirty="0" smtClean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网址：</a:t>
            </a:r>
            <a:r>
              <a:rPr lang="en-US" altLang="zh-CN" sz="2135" dirty="0">
                <a:solidFill>
                  <a:srgbClr val="3D3E40"/>
                </a:solidFill>
                <a:latin typeface="微软雅黑" panose="020B0503020204020204" charset="-122"/>
                <a:ea typeface="微软雅黑" panose="020B0503020204020204" charset="-122"/>
              </a:rPr>
              <a:t>www.cnki.net</a:t>
            </a:r>
            <a:endParaRPr lang="zh-CN" altLang="en-US" sz="2135" dirty="0">
              <a:solidFill>
                <a:srgbClr val="3D3E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1" descr="D:\work\公司基本情况\知网湖北二维码.png知网湖北二维码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9205" y="1079183"/>
            <a:ext cx="4223385" cy="406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8230" y="289560"/>
            <a:ext cx="3615055" cy="7067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检索入口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1330" y="1123315"/>
            <a:ext cx="11229340" cy="4996180"/>
            <a:chOff x="757" y="1477"/>
            <a:chExt cx="17684" cy="7868"/>
          </a:xfrm>
        </p:grpSpPr>
        <p:sp>
          <p:nvSpPr>
            <p:cNvPr id="21507" name="Freeform 3"/>
            <p:cNvSpPr/>
            <p:nvPr/>
          </p:nvSpPr>
          <p:spPr bwMode="auto">
            <a:xfrm>
              <a:off x="2725" y="6389"/>
              <a:ext cx="1447" cy="1457"/>
            </a:xfrm>
            <a:custGeom>
              <a:avLst/>
              <a:gdLst>
                <a:gd name="T0" fmla="*/ 184 w 184"/>
                <a:gd name="T1" fmla="*/ 185 h 185"/>
                <a:gd name="T2" fmla="*/ 0 w 184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184" y="185"/>
                  </a:moveTo>
                  <a:cubicBezTo>
                    <a:pt x="184" y="83"/>
                    <a:pt x="102" y="0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1511" name="Freeform 7"/>
            <p:cNvSpPr/>
            <p:nvPr/>
          </p:nvSpPr>
          <p:spPr bwMode="auto">
            <a:xfrm>
              <a:off x="7215" y="7889"/>
              <a:ext cx="1457" cy="1457"/>
            </a:xfrm>
            <a:custGeom>
              <a:avLst/>
              <a:gdLst>
                <a:gd name="T0" fmla="*/ 0 w 185"/>
                <a:gd name="T1" fmla="*/ 185 h 185"/>
                <a:gd name="T2" fmla="*/ 185 w 185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0" y="185"/>
                  </a:moveTo>
                  <a:cubicBezTo>
                    <a:pt x="102" y="185"/>
                    <a:pt x="185" y="102"/>
                    <a:pt x="185" y="0"/>
                  </a:cubicBezTo>
                </a:path>
              </a:pathLst>
            </a:custGeom>
            <a:noFill/>
            <a:ln w="6350" cap="flat" cmpd="sng">
              <a:solidFill>
                <a:srgbClr val="D74B4B"/>
              </a:solidFill>
              <a:prstDash val="dash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" panose="020B0400000000000000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681" y="6822"/>
              <a:ext cx="2054" cy="2050"/>
              <a:chOff x="1353" y="3563"/>
              <a:chExt cx="2054" cy="2050"/>
            </a:xfrm>
          </p:grpSpPr>
          <p:sp>
            <p:nvSpPr>
              <p:cNvPr id="21506" name="Oval 2"/>
              <p:cNvSpPr>
                <a:spLocks noChangeArrowheads="1"/>
              </p:cNvSpPr>
              <p:nvPr/>
            </p:nvSpPr>
            <p:spPr bwMode="auto">
              <a:xfrm>
                <a:off x="1360" y="3563"/>
                <a:ext cx="2047" cy="205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prstClr val="white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1353" y="3940"/>
                <a:ext cx="2038" cy="1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思源黑体" panose="020B0400000000000000" pitchFamily="34" charset="-122"/>
                  </a:rPr>
                  <a:t>文献</a:t>
                </a:r>
                <a:endPara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思源黑体" panose="020B0400000000000000" pitchFamily="34" charset="-122"/>
                  </a:rPr>
                  <a:t>检索</a:t>
                </a:r>
                <a:endPara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178" y="6866"/>
              <a:ext cx="2047" cy="2047"/>
              <a:chOff x="4576" y="5855"/>
              <a:chExt cx="2047" cy="2047"/>
            </a:xfrm>
          </p:grpSpPr>
          <p:sp>
            <p:nvSpPr>
              <p:cNvPr id="21510" name="Oval 6"/>
              <p:cNvSpPr>
                <a:spLocks noChangeArrowheads="1"/>
              </p:cNvSpPr>
              <p:nvPr/>
            </p:nvSpPr>
            <p:spPr bwMode="auto">
              <a:xfrm>
                <a:off x="4576" y="5855"/>
                <a:ext cx="2047" cy="20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39700" dist="190500" dir="5400000" algn="ctr" rotWithShape="0">
                  <a:srgbClr val="000000">
                    <a:alpha val="43137"/>
                  </a:srgbClr>
                </a:outerShdw>
              </a:effectLst>
            </p:spPr>
            <p:txBody>
              <a:bodyPr/>
              <a:p>
                <a:endPara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  <p:sp>
            <p:nvSpPr>
              <p:cNvPr id="16" name="Rectangle 23"/>
              <p:cNvSpPr>
                <a:spLocks noChangeArrowheads="1"/>
              </p:cNvSpPr>
              <p:nvPr/>
            </p:nvSpPr>
            <p:spPr bwMode="auto">
              <a:xfrm>
                <a:off x="4576" y="6158"/>
                <a:ext cx="2038" cy="1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思源黑体" panose="020B0400000000000000" pitchFamily="34" charset="-122"/>
                  </a:rPr>
                  <a:t>知识元检索</a:t>
                </a:r>
                <a:endPara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</p:grpSp>
        <p:sp>
          <p:nvSpPr>
            <p:cNvPr id="19" name="Freeform 3"/>
            <p:cNvSpPr/>
            <p:nvPr/>
          </p:nvSpPr>
          <p:spPr bwMode="auto">
            <a:xfrm>
              <a:off x="11691" y="6433"/>
              <a:ext cx="1447" cy="1457"/>
            </a:xfrm>
            <a:custGeom>
              <a:avLst/>
              <a:gdLst>
                <a:gd name="T0" fmla="*/ 184 w 184"/>
                <a:gd name="T1" fmla="*/ 185 h 185"/>
                <a:gd name="T2" fmla="*/ 0 w 184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184" y="185"/>
                  </a:moveTo>
                  <a:cubicBezTo>
                    <a:pt x="184" y="83"/>
                    <a:pt x="102" y="0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" panose="020B0400000000000000" pitchFamily="34" charset="-122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16153" y="7845"/>
              <a:ext cx="1457" cy="1457"/>
            </a:xfrm>
            <a:custGeom>
              <a:avLst/>
              <a:gdLst>
                <a:gd name="T0" fmla="*/ 0 w 185"/>
                <a:gd name="T1" fmla="*/ 185 h 185"/>
                <a:gd name="T2" fmla="*/ 185 w 185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0" y="185"/>
                  </a:moveTo>
                  <a:cubicBezTo>
                    <a:pt x="102" y="185"/>
                    <a:pt x="185" y="102"/>
                    <a:pt x="185" y="0"/>
                  </a:cubicBezTo>
                </a:path>
              </a:pathLst>
            </a:custGeom>
            <a:noFill/>
            <a:ln w="6350" cap="flat" cmpd="sng">
              <a:solidFill>
                <a:srgbClr val="D74B4B"/>
              </a:solidFill>
              <a:prstDash val="dash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" panose="020B0400000000000000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0647" y="6866"/>
              <a:ext cx="2054" cy="2050"/>
              <a:chOff x="1353" y="3563"/>
              <a:chExt cx="2054" cy="2050"/>
            </a:xfrm>
          </p:grpSpPr>
          <p:sp>
            <p:nvSpPr>
              <p:cNvPr id="24" name="Oval 2"/>
              <p:cNvSpPr>
                <a:spLocks noChangeArrowheads="1"/>
              </p:cNvSpPr>
              <p:nvPr/>
            </p:nvSpPr>
            <p:spPr bwMode="auto">
              <a:xfrm>
                <a:off x="1360" y="3563"/>
                <a:ext cx="2047" cy="205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prstClr val="white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1353" y="3940"/>
                <a:ext cx="2038" cy="1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思源黑体" panose="020B0400000000000000" pitchFamily="34" charset="-122"/>
                  </a:rPr>
                  <a:t>引文</a:t>
                </a:r>
                <a:endPara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思源黑体" panose="020B0400000000000000" pitchFamily="34" charset="-122"/>
                  </a:rPr>
                  <a:t>检索</a:t>
                </a:r>
                <a:endPara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5116" y="6822"/>
              <a:ext cx="2047" cy="2047"/>
              <a:chOff x="4576" y="5855"/>
              <a:chExt cx="2047" cy="2047"/>
            </a:xfrm>
          </p:grpSpPr>
          <p:sp>
            <p:nvSpPr>
              <p:cNvPr id="27" name="Oval 6"/>
              <p:cNvSpPr>
                <a:spLocks noChangeArrowheads="1"/>
              </p:cNvSpPr>
              <p:nvPr/>
            </p:nvSpPr>
            <p:spPr bwMode="auto">
              <a:xfrm>
                <a:off x="4576" y="5855"/>
                <a:ext cx="2047" cy="20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p>
                <a:endPara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思源黑体" panose="020B0400000000000000" pitchFamily="34" charset="-122"/>
                </a:endParaRPr>
              </a:p>
            </p:txBody>
          </p:sp>
          <p:sp>
            <p:nvSpPr>
              <p:cNvPr id="6" name="Rectangle 23"/>
              <p:cNvSpPr>
                <a:spLocks noChangeArrowheads="1"/>
              </p:cNvSpPr>
              <p:nvPr/>
            </p:nvSpPr>
            <p:spPr bwMode="auto">
              <a:xfrm>
                <a:off x="4576" y="6158"/>
                <a:ext cx="2038" cy="1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思源黑体" panose="020B0400000000000000" pitchFamily="34" charset="-122"/>
                  </a:rPr>
                  <a:t>出版物 检索</a:t>
                </a:r>
                <a:endPara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" panose="020B0400000000000000" pitchFamily="34" charset="-122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7" y="1477"/>
              <a:ext cx="17685" cy="4350"/>
            </a:xfrm>
            <a:prstGeom prst="rect">
              <a:avLst/>
            </a:prstGeom>
          </p:spPr>
        </p:pic>
      </p:grpSp>
      <p:pic>
        <p:nvPicPr>
          <p:cNvPr id="3" name="图片 2" descr="知网logo-透明背景"/>
          <p:cNvPicPr>
            <a:picLocks noChangeAspect="1"/>
          </p:cNvPicPr>
          <p:nvPr/>
        </p:nvPicPr>
        <p:blipFill>
          <a:blip r:embed="rId2"/>
          <a:srcRect t="16871" b="16381"/>
          <a:stretch>
            <a:fillRect/>
          </a:stretch>
        </p:blipFill>
        <p:spPr>
          <a:xfrm>
            <a:off x="9418320" y="164465"/>
            <a:ext cx="2370455" cy="744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05" y="1123315"/>
            <a:ext cx="11010900" cy="2562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8230" y="289560"/>
            <a:ext cx="6423660" cy="7067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检索方法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文献检索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8440" y="963295"/>
            <a:ext cx="11755120" cy="5721350"/>
            <a:chOff x="344" y="1517"/>
            <a:chExt cx="18512" cy="9010"/>
          </a:xfrm>
        </p:grpSpPr>
        <p:sp>
          <p:nvSpPr>
            <p:cNvPr id="28" name="文本框 27"/>
            <p:cNvSpPr txBox="1"/>
            <p:nvPr userDrawn="1"/>
          </p:nvSpPr>
          <p:spPr>
            <a:xfrm>
              <a:off x="1182" y="1517"/>
              <a:ext cx="868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" panose="020B0400000000000000" pitchFamily="34" charset="-122"/>
                </a:rPr>
                <a:t>（</a:t>
              </a: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" panose="020B0400000000000000" pitchFamily="34" charset="-122"/>
                </a:rPr>
                <a:t>1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" panose="020B0400000000000000" pitchFamily="34" charset="-122"/>
                </a:rPr>
                <a:t>）一框式检索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4" y="2339"/>
              <a:ext cx="18512" cy="818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3" y="3579"/>
              <a:ext cx="1579" cy="63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4" y="3579"/>
              <a:ext cx="8595" cy="52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4"/>
          <a:srcRect t="16871" b="16381"/>
          <a:stretch>
            <a:fillRect/>
          </a:stretch>
        </p:blipFill>
        <p:spPr>
          <a:xfrm>
            <a:off x="9418320" y="164465"/>
            <a:ext cx="2370455" cy="7442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24505" y="2157095"/>
            <a:ext cx="1111885" cy="428625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045" y="1239520"/>
            <a:ext cx="10158730" cy="538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 userDrawn="1"/>
        </p:nvCxnSpPr>
        <p:spPr>
          <a:xfrm>
            <a:off x="669925" y="1028700"/>
            <a:ext cx="1085088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" y="1570990"/>
            <a:ext cx="11898630" cy="1835785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" y="1570990"/>
            <a:ext cx="11926570" cy="50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文本框 27"/>
          <p:cNvSpPr txBox="1"/>
          <p:nvPr userDrawn="1"/>
        </p:nvSpPr>
        <p:spPr>
          <a:xfrm>
            <a:off x="750570" y="963295"/>
            <a:ext cx="5517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（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2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" panose="020B0400000000000000" pitchFamily="34" charset="-122"/>
              </a:rPr>
              <a:t>）高级检索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思源黑体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78075" y="2599055"/>
            <a:ext cx="6216650" cy="8077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78710" y="3406775"/>
            <a:ext cx="6216015" cy="12236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140835" y="2852420"/>
            <a:ext cx="3486150" cy="424180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lstStyle/>
          <a:p>
            <a:pPr marL="1905" lvl="0" indent="0" algn="ctr"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同时输入多个关键词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3212465" y="3751580"/>
            <a:ext cx="5107305" cy="424180"/>
          </a:xfrm>
          <a:prstGeom prst="rect">
            <a:avLst/>
          </a:prstGeom>
          <a:solidFill>
            <a:srgbClr val="FFFF00"/>
          </a:solidFill>
          <a:ln w="9525">
            <a:noFill/>
            <a:miter/>
          </a:ln>
        </p:spPr>
        <p:txBody>
          <a:bodyPr wrap="square" anchor="t"/>
          <a:lstStyle/>
          <a:p>
            <a:pPr marL="1905" lvl="0" indent="0" algn="ctr"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进一步限定时间、来源、基金等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8230" y="289560"/>
            <a:ext cx="6423660" cy="7067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检索方法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文献检索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descr="知网logo-透明背景"/>
          <p:cNvPicPr>
            <a:picLocks noChangeAspect="1"/>
          </p:cNvPicPr>
          <p:nvPr/>
        </p:nvPicPr>
        <p:blipFill>
          <a:blip r:embed="rId3"/>
          <a:srcRect t="16871" b="16381"/>
          <a:stretch>
            <a:fillRect/>
          </a:stretch>
        </p:blipFill>
        <p:spPr>
          <a:xfrm>
            <a:off x="9418320" y="164465"/>
            <a:ext cx="2370455" cy="74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13" grpId="0" bldLvl="0" animBg="1"/>
      <p:bldP spid="16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SUBTYPE" val="q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8"/>
  <p:tag name="KSO_WM_UNIT_LAYERLEVEL" val="1"/>
  <p:tag name="KSO_WM_TAG_VERSION" val="1.0"/>
  <p:tag name="KSO_WM_BEAUTIFY_FLAG" val="#wm#"/>
  <p:tag name="KSO_WM_UNIT_TYPE" val="i"/>
  <p:tag name="KSO_WM_UNIT_INDEX" val="8"/>
  <p:tag name="KSO_WM_SLIDE_BACKGROUND_TYPE" val="general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general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frame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frame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frame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frame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navigation"/>
  <p:tag name="KSO_WM_SLIDE_BK_DARK_LIGHT" val="2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6505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6505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TEMPLATE_CATEGORY" val="custom"/>
  <p:tag name="KSO_WM_TEMPLATE_INDEX" val="20186505"/>
  <p:tag name="KSO_WM_TAG_VERSION" val="1.0"/>
  <p:tag name="KSO_WM_BEAUTIFY_FLAG" val="#wm#"/>
  <p:tag name="KSO_WM_TEMPLATE_THUMBS_INDEX" val="1、6、7、8、11、13、14、15、17、18、19"/>
  <p:tag name="KSO_WM_TEMPLATE_SUBCATEGORY" val="0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TEMPLATE_CATEGORY" val="custom"/>
  <p:tag name="KSO_WM_TEMPLATE_INDEX" val="20186505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7706_3*l_h_i*1_3_2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706_3*l_h_i*1_2_1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7706_3*l_h_i*1_3_1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7706_3*l_h_i*1_2_2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7706_3*l_h_i*1_1_2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63.xml><?xml version="1.0" encoding="utf-8"?>
<p:tagLst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706_3*l_h_a*1_2_1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264.xml><?xml version="1.0" encoding="utf-8"?>
<p:tagLst xmlns:p="http://schemas.openxmlformats.org/presentationml/2006/main"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706_3*l_h_a*1_3_1"/>
  <p:tag name="KSO_WM_TEMPLATE_CATEGORY" val="diagram"/>
  <p:tag name="KSO_WM_TEMPLATE_INDEX" val="20187706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5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5"/>
</p:tagLst>
</file>

<file path=ppt/tags/tag267.xml><?xml version="1.0" encoding="utf-8"?>
<p:tagLst xmlns:p="http://schemas.openxmlformats.org/presentationml/2006/main">
  <p:tag name="MH" val="20170726164042"/>
  <p:tag name="MH_LIBRARY" val="GRAPHIC"/>
  <p:tag name="MH_TYPE" val="Other"/>
  <p:tag name="MH_ORDER" val="2"/>
</p:tagLst>
</file>

<file path=ppt/tags/tag268.xml><?xml version="1.0" encoding="utf-8"?>
<p:tagLst xmlns:p="http://schemas.openxmlformats.org/presentationml/2006/main">
  <p:tag name="MH" val="20170726164042"/>
  <p:tag name="MH_LIBRARY" val="GRAPHIC"/>
  <p:tag name="MH_TYPE" val="Other"/>
  <p:tag name="MH_ORDER" val="4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5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TEMPLATE_CATEGORY" val="custom"/>
  <p:tag name="KSO_WM_TEMPLATE_INDEX" val="20186505"/>
</p:tagLst>
</file>

<file path=ppt/tags/tag271.xml><?xml version="1.0" encoding="utf-8"?>
<p:tagLst xmlns:p="http://schemas.openxmlformats.org/presentationml/2006/main">
  <p:tag name="KSO_WM_UNIT_PLACING_PICTURE_USER_VIEWPORT" val="{&quot;height&quot;:8457,&quot;width&quot;:15840}"/>
</p:tagLst>
</file>

<file path=ppt/tags/tag272.xml><?xml version="1.0" encoding="utf-8"?>
<p:tagLst xmlns:p="http://schemas.openxmlformats.org/presentationml/2006/main">
  <p:tag name="KSO_WM_UNIT_PLACING_PICTURE_USER_VIEWPORT" val="{&quot;height&quot;:8457,&quot;width&quot;:15840}"/>
</p:tagLst>
</file>

<file path=ppt/tags/tag273.xml><?xml version="1.0" encoding="utf-8"?>
<p:tagLst xmlns:p="http://schemas.openxmlformats.org/presentationml/2006/main">
  <p:tag name="KSO_WM_FULL_TEXT_BEAUTIFY_COPY_ID" val="6"/>
</p:tagLst>
</file>

<file path=ppt/tags/tag274.xml><?xml version="1.0" encoding="utf-8"?>
<p:tagLst xmlns:p="http://schemas.openxmlformats.org/presentationml/2006/main">
  <p:tag name="KSO_WM_FULL_TEXT_BEAUTIFY_COPY_ID" val="14342"/>
</p:tagLst>
</file>

<file path=ppt/tags/tag275.xml><?xml version="1.0" encoding="utf-8"?>
<p:tagLst xmlns:p="http://schemas.openxmlformats.org/presentationml/2006/main">
  <p:tag name="KSO_WM_FULL_TEXT_BEAUTIFY_COPY_ID" val="5"/>
</p:tagLst>
</file>

<file path=ppt/tags/tag276.xml><?xml version="1.0" encoding="utf-8"?>
<p:tagLst xmlns:p="http://schemas.openxmlformats.org/presentationml/2006/main">
  <p:tag name="KSO_WM_FULL_TEXT_BEAUTIFY_COPY_ID" val="8"/>
</p:tagLst>
</file>

<file path=ppt/tags/tag277.xml><?xml version="1.0" encoding="utf-8"?>
<p:tagLst xmlns:p="http://schemas.openxmlformats.org/presentationml/2006/main">
  <p:tag name="KSO_WM_FULL_TEXT_BEAUTIFY_COPY_ID" val="14342"/>
</p:tagLst>
</file>

<file path=ppt/tags/tag278.xml><?xml version="1.0" encoding="utf-8"?>
<p:tagLst xmlns:p="http://schemas.openxmlformats.org/presentationml/2006/main">
  <p:tag name="KSO_WM_FULL_TEXT_BEAUTIFY_COPY_ID" val="4"/>
  <p:tag name="KSO_WM_UNIT_TABLE_BEAUTIFY" val="smartTable{3ead5c82-081b-40c3-9980-b2d65908f998}"/>
</p:tagLst>
</file>

<file path=ppt/tags/tag279.xml><?xml version="1.0" encoding="utf-8"?>
<p:tagLst xmlns:p="http://schemas.openxmlformats.org/presentationml/2006/main">
  <p:tag name="KSO_WM_FULL_TEXT_BEAUTIFY_COPY_ID" val="1434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FULL_TEXT_BEAUTIFY_COPY_ID" val="14342"/>
</p:tagLst>
</file>

<file path=ppt/tags/tag281.xml><?xml version="1.0" encoding="utf-8"?>
<p:tagLst xmlns:p="http://schemas.openxmlformats.org/presentationml/2006/main">
  <p:tag name="KSO_WM_FULL_TEXT_BEAUTIFY_COPY_ID" val="14342"/>
</p:tagLst>
</file>

<file path=ppt/tags/tag28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62"/>
</p:tagLst>
</file>

<file path=ppt/tags/tag283.xml><?xml version="1.0" encoding="utf-8"?>
<p:tagLst xmlns:p="http://schemas.openxmlformats.org/presentationml/2006/main">
  <p:tag name="MH" val="20160326100456"/>
  <p:tag name="MH_LIBRARY" val="GRAPHIC"/>
  <p:tag name="MH_ORDER" val="Rectangle 3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E0E9EE"/>
      </a:dk2>
      <a:lt2>
        <a:srgbClr val="FFFFFF"/>
      </a:lt2>
      <a:accent1>
        <a:srgbClr val="5B7198"/>
      </a:accent1>
      <a:accent2>
        <a:srgbClr val="45809E"/>
      </a:accent2>
      <a:accent3>
        <a:srgbClr val="308C9A"/>
      </a:accent3>
      <a:accent4>
        <a:srgbClr val="35938B"/>
      </a:accent4>
      <a:accent5>
        <a:srgbClr val="529774"/>
      </a:accent5>
      <a:accent6>
        <a:srgbClr val="759960"/>
      </a:accent6>
      <a:hlink>
        <a:srgbClr val="658BD5"/>
      </a:hlink>
      <a:folHlink>
        <a:srgbClr val="9F69A3"/>
      </a:folHlink>
    </a:clrScheme>
    <a:fontScheme name="渐变、商务风、小清新、">
      <a:majorFont>
        <a:latin typeface="Arial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Arial"/>
        <a:ea typeface="黑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4295</Words>
  <Application>WPS 文字</Application>
  <PresentationFormat>宽屏</PresentationFormat>
  <Paragraphs>586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61</vt:i4>
      </vt:variant>
    </vt:vector>
  </HeadingPairs>
  <TitlesOfParts>
    <vt:vector size="114" baseType="lpstr">
      <vt:lpstr>Arial</vt:lpstr>
      <vt:lpstr>方正书宋_GBK</vt:lpstr>
      <vt:lpstr>Wingdings</vt:lpstr>
      <vt:lpstr>微软雅黑</vt:lpstr>
      <vt:lpstr>汉仪旗黑</vt:lpstr>
      <vt:lpstr>汉仪旗黑-85S</vt:lpstr>
      <vt:lpstr>苹方-简</vt:lpstr>
      <vt:lpstr>Impact</vt:lpstr>
      <vt:lpstr>宋体</vt:lpstr>
      <vt:lpstr>汉仪书宋二KW</vt:lpstr>
      <vt:lpstr>黑体</vt:lpstr>
      <vt:lpstr>汉仪中黑KW</vt:lpstr>
      <vt:lpstr>Calibri Light</vt:lpstr>
      <vt:lpstr>Helvetica Neue</vt:lpstr>
      <vt:lpstr>Bebas Neue</vt:lpstr>
      <vt:lpstr>Source Sans Pro</vt:lpstr>
      <vt:lpstr>楷体</vt:lpstr>
      <vt:lpstr>汉仪楷体KW</vt:lpstr>
      <vt:lpstr>Arial</vt:lpstr>
      <vt:lpstr>Segoe UI Light</vt:lpstr>
      <vt:lpstr>思源黑体 CN Light</vt:lpstr>
      <vt:lpstr>Wingdings 3</vt:lpstr>
      <vt:lpstr>Verdana</vt:lpstr>
      <vt:lpstr>思源黑体</vt:lpstr>
      <vt:lpstr>Calibri</vt:lpstr>
      <vt:lpstr>Calibri</vt:lpstr>
      <vt:lpstr>Calibri</vt:lpstr>
      <vt:lpstr>Wingdings</vt:lpstr>
      <vt:lpstr>Levenim MT</vt:lpstr>
      <vt:lpstr>仿宋</vt:lpstr>
      <vt:lpstr>段宁毛笔行书</vt:lpstr>
      <vt:lpstr>Aharoni</vt:lpstr>
      <vt:lpstr>宋体</vt:lpstr>
      <vt:lpstr>Arial Unicode MS</vt:lpstr>
      <vt:lpstr>Apple Color Emoji</vt:lpstr>
      <vt:lpstr>等线</vt:lpstr>
      <vt:lpstr>汉仪中等线KW</vt:lpstr>
      <vt:lpstr>方正仿宋_GBK</vt:lpstr>
      <vt:lpstr>Times New Roman</vt:lpstr>
      <vt:lpstr>等线 Light</vt:lpstr>
      <vt:lpstr>Thonburi</vt:lpstr>
      <vt:lpstr>华文宋体</vt:lpstr>
      <vt:lpstr>宋体-简</vt:lpstr>
      <vt:lpstr>Arial Rounded MT Bold</vt:lpstr>
      <vt:lpstr>Agency FB</vt:lpstr>
      <vt:lpstr>微软雅黑</vt:lpstr>
      <vt:lpstr>幼圆</vt:lpstr>
      <vt:lpstr>华文中宋</vt:lpstr>
      <vt:lpstr>Bebas Neue</vt:lpstr>
      <vt:lpstr>1_Office 主题​​</vt:lpstr>
      <vt:lpstr>2_Office 主题</vt:lpstr>
      <vt:lpstr>1_Office 主题</vt:lpstr>
      <vt:lpstr>2_Office 主题​​</vt:lpstr>
      <vt:lpstr>巧用中国知网 助力论文写作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从交叉学科中进行选题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mac</cp:lastModifiedBy>
  <cp:revision>81</cp:revision>
  <dcterms:created xsi:type="dcterms:W3CDTF">2021-09-22T23:58:56Z</dcterms:created>
  <dcterms:modified xsi:type="dcterms:W3CDTF">2021-09-22T23:58:56Z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2052-3.7.0.5929</vt:lpwstr>
  </property>
  <property fmtid="{D5CDD505-2E9C-101B-9397-08002B2CF9AE}" pid="3" name="ICV">
    <vt:lpwstr>2DDE042CD30542E5A6D916381025644E</vt:lpwstr>
  </property>
</Properties>
</file>